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7" r:id="rId9"/>
    <p:sldId id="27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733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05869-5781-417B-B333-4FC33615D6FB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5371C-F41B-4CA3-9A3B-6C7B42B51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D546B-2A57-454B-8A76-080A7543DEAB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E0591-7070-45E7-BD61-3A8403532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6D62C-8E48-4665-8DA2-56C06B4F104E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1BF-B939-4001-8845-C0C2454A72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6B2D4-0BD7-4AD0-A32F-C06EA0FE1C4C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C4779-B5F4-400B-AC21-83564366F0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C00F-3A64-4C75-89EA-C3AD0EA6EE5C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89F07-AFB7-4AB5-AC81-30961D9D4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0EACC-D960-4756-9F79-93F474B41918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E3C37-1FF3-4139-8DD4-31B1AF9BB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CC4D5-118E-4083-B7EF-E1F0DF2948B5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43FFB-4979-45FF-B4C7-4220DEB6E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3592F-92BF-482E-BBCF-BF3BAF51CE1A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C06D7-BDE0-4D3C-A3D8-B331B5EF54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9FE66-91D7-4C6A-BDF1-3A198552D879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E0761-3536-4BAF-B05C-3003A4E88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85080-A8FE-4506-A2BA-DB4ABB19BFC4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A502E-DABA-4E89-8548-EC362A1B7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D7D72-D271-4073-A6CA-9C949AE7A72E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F46D6-5559-4DCE-90B8-42A596E5F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EEF042-A443-4E46-B5C7-263C8BE0DBCB}" type="datetimeFigureOut">
              <a:rPr lang="en-US"/>
              <a:pPr>
                <a:defRPr/>
              </a:pPr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399398-9870-49A1-80A8-9C7133425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52463" y="2409825"/>
            <a:ext cx="7772400" cy="4259263"/>
          </a:xfrm>
        </p:spPr>
        <p:txBody>
          <a:bodyPr/>
          <a:lstStyle/>
          <a:p>
            <a:r>
              <a:rPr lang="en-US" sz="2800" b="1" smtClean="0">
                <a:solidFill>
                  <a:srgbClr val="000000"/>
                </a:solidFill>
              </a:rPr>
              <a:t/>
            </a:r>
            <a:br>
              <a:rPr lang="en-US" sz="2800" b="1" smtClean="0">
                <a:solidFill>
                  <a:srgbClr val="000000"/>
                </a:solidFill>
              </a:rPr>
            </a:br>
            <a:r>
              <a:rPr lang="en-US" sz="2800" b="1" smtClean="0">
                <a:solidFill>
                  <a:srgbClr val="000000"/>
                </a:solidFill>
              </a:rPr>
              <a:t>10</a:t>
            </a:r>
            <a:r>
              <a:rPr lang="sr-Cyrl-CS" sz="2800" b="1" smtClean="0">
                <a:solidFill>
                  <a:srgbClr val="000000"/>
                </a:solidFill>
              </a:rPr>
              <a:t>. вежба:</a:t>
            </a:r>
            <a:r>
              <a:rPr lang="en-US" sz="2800" b="1" smtClean="0">
                <a:solidFill>
                  <a:srgbClr val="000000"/>
                </a:solidFill>
              </a:rPr>
              <a:t/>
            </a:r>
            <a:br>
              <a:rPr lang="en-US" sz="2800" b="1" smtClean="0">
                <a:solidFill>
                  <a:srgbClr val="000000"/>
                </a:solidFill>
              </a:rPr>
            </a:br>
            <a:r>
              <a:rPr lang="en-US" b="1" smtClean="0"/>
              <a:t/>
            </a:r>
            <a:br>
              <a:rPr lang="en-US" b="1" smtClean="0"/>
            </a:br>
            <a:r>
              <a:rPr lang="ru-RU" sz="2800" b="1" smtClean="0"/>
              <a:t>Употреба аминокиселина и протеина у спорту. Специфичности примене аминокиселина и протеина у односу на пол, старосну доб и врсту спорта. </a:t>
            </a:r>
            <a:r>
              <a:rPr lang="ru-RU" sz="2800" smtClean="0"/>
              <a:t>	</a:t>
            </a:r>
            <a:br>
              <a:rPr lang="ru-RU" sz="2800" smtClean="0"/>
            </a:br>
            <a:r>
              <a:rPr lang="ru-RU" sz="2800" smtClean="0"/>
              <a:t>	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b="1" smtClean="0"/>
          </a:p>
        </p:txBody>
      </p:sp>
      <p:pic>
        <p:nvPicPr>
          <p:cNvPr id="2051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333375"/>
            <a:ext cx="5329238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2282825" y="1196975"/>
            <a:ext cx="4510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r-Cyrl-CS" b="1">
                <a:latin typeface="Calibri" pitchFamily="34" charset="0"/>
              </a:rPr>
              <a:t>Интегрисане академске студије фармације</a:t>
            </a:r>
            <a:endParaRPr lang="en-US" b="1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24075" y="1579563"/>
            <a:ext cx="4681538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sr-Cyrl-RS" sz="2400" b="1" dirty="0">
                <a:solidFill>
                  <a:srgbClr val="000000"/>
                </a:solidFill>
                <a:latin typeface="+mn-lt"/>
              </a:rPr>
              <a:t>ПРЕДМЕТ</a:t>
            </a:r>
            <a:r>
              <a:rPr lang="ru-RU" sz="2400" b="1" dirty="0">
                <a:solidFill>
                  <a:srgbClr val="000000"/>
                </a:solidFill>
                <a:latin typeface="+mn-lt"/>
              </a:rPr>
              <a:t>: </a:t>
            </a:r>
          </a:p>
          <a:p>
            <a:pPr algn="ctr" eaLnBrk="0" hangingPunct="0">
              <a:defRPr/>
            </a:pPr>
            <a:r>
              <a:rPr lang="sr-Cyrl-CS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СПОРТСКА ФАРМАЦИЈА</a:t>
            </a:r>
            <a:endParaRPr lang="sr-Cyrl-CS" sz="2400" b="1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576262"/>
          </a:xfrm>
        </p:spPr>
        <p:txBody>
          <a:bodyPr/>
          <a:lstStyle/>
          <a:p>
            <a:pPr eaLnBrk="1" hangingPunct="1"/>
            <a:r>
              <a:rPr lang="en-US" sz="3200" b="1" i="1" smtClean="0"/>
              <a:t>Whey </a:t>
            </a:r>
            <a:r>
              <a:rPr lang="en-US" sz="3200" b="1" smtClean="0"/>
              <a:t>протеин</a:t>
            </a:r>
            <a:endParaRPr lang="en-US" sz="3200" smtClean="0">
              <a:latin typeface="Arial" charset="0"/>
              <a:cs typeface="Arial" charset="0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90525" y="2565400"/>
            <a:ext cx="8362950" cy="3959225"/>
          </a:xfrm>
        </p:spPr>
        <p:txBody>
          <a:bodyPr/>
          <a:lstStyle/>
          <a:p>
            <a:pPr algn="just" eaLnBrk="1" hangingPunct="1"/>
            <a:r>
              <a:rPr lang="en-US" sz="2400" i="1" smtClean="0"/>
              <a:t>Whey </a:t>
            </a:r>
            <a:r>
              <a:rPr lang="en-US" sz="2400" smtClean="0"/>
              <a:t>протеин је један од најпопуларнијих и најзначајнијих дијететских суплемената, који има велики утицај у опоравку спортиста. </a:t>
            </a:r>
          </a:p>
          <a:p>
            <a:pPr algn="just" eaLnBrk="1" hangingPunct="1"/>
            <a:r>
              <a:rPr lang="en-US" sz="2400" smtClean="0"/>
              <a:t>На основу анализе суплементације олимпијских кандидата Србије за Лондон 2012, </a:t>
            </a:r>
            <a:r>
              <a:rPr lang="en-US" sz="2400" i="1" smtClean="0"/>
              <a:t>whey </a:t>
            </a:r>
            <a:r>
              <a:rPr lang="en-US" sz="2400" smtClean="0"/>
              <a:t>протеин се налази међу првих пет најзаступљенијих препарата које су они користили.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sz="3200" b="1" i="1" smtClean="0"/>
              <a:t>Whey </a:t>
            </a:r>
            <a:r>
              <a:rPr lang="en-US" sz="3200" b="1" smtClean="0"/>
              <a:t>протеин</a:t>
            </a:r>
            <a:endParaRPr lang="en-US" sz="3200" smtClean="0">
              <a:latin typeface="Arial" charset="0"/>
              <a:cs typeface="Arial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90525" y="1916113"/>
            <a:ext cx="8362950" cy="4608512"/>
          </a:xfrm>
        </p:spPr>
        <p:txBody>
          <a:bodyPr/>
          <a:lstStyle/>
          <a:p>
            <a:pPr algn="just" eaLnBrk="1" hangingPunct="1"/>
            <a:r>
              <a:rPr lang="en-US" sz="2400" smtClean="0"/>
              <a:t>Протеин сурутке </a:t>
            </a:r>
            <a:r>
              <a:rPr lang="en-US" sz="2400" i="1" smtClean="0"/>
              <a:t>(whey) </a:t>
            </a:r>
            <a:r>
              <a:rPr lang="en-US" sz="2400" smtClean="0"/>
              <a:t>има највећу биолошку расположивост у односу на друге протеине, јер му је амино-киселински састав највреднији.</a:t>
            </a:r>
          </a:p>
          <a:p>
            <a:pPr algn="just" eaLnBrk="1" hangingPunct="1"/>
            <a:r>
              <a:rPr lang="en-US" sz="2400" smtClean="0"/>
              <a:t> То значи да садржи највише амино-киселина разгранатог ланца (BCAA) као и све есенцијалне амино-киселине. </a:t>
            </a:r>
          </a:p>
          <a:p>
            <a:pPr algn="just" eaLnBrk="1" hangingPunct="1"/>
            <a:r>
              <a:rPr lang="en-US" sz="2400" i="1" smtClean="0"/>
              <a:t>Whey </a:t>
            </a:r>
            <a:r>
              <a:rPr lang="en-US" sz="2400" smtClean="0"/>
              <a:t>садржи амино-киселине леуцин и глутамин, које су наважније у изградњи и расту мишића.</a:t>
            </a:r>
            <a:endParaRPr lang="en-US" sz="2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sz="3200" b="1" i="1" smtClean="0"/>
              <a:t>Whey </a:t>
            </a:r>
            <a:r>
              <a:rPr lang="en-US" sz="3200" b="1" smtClean="0"/>
              <a:t>протеин</a:t>
            </a:r>
            <a:endParaRPr lang="en-US" sz="3200" b="1" smtClean="0">
              <a:cs typeface="Arial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90525" y="1412875"/>
            <a:ext cx="8362950" cy="5111750"/>
          </a:xfrm>
        </p:spPr>
        <p:txBody>
          <a:bodyPr/>
          <a:lstStyle/>
          <a:p>
            <a:r>
              <a:rPr lang="ru-RU" sz="2400" smtClean="0"/>
              <a:t>Предност </a:t>
            </a:r>
            <a:r>
              <a:rPr lang="ru-RU" sz="2400" i="1" smtClean="0"/>
              <a:t>whey </a:t>
            </a:r>
            <a:r>
              <a:rPr lang="ru-RU" sz="2400" smtClean="0"/>
              <a:t>протеина у односу на друге врсте протеина је у следећем:</a:t>
            </a:r>
          </a:p>
          <a:p>
            <a:pPr lvl="1">
              <a:buFont typeface="Courier New" pitchFamily="49" charset="0"/>
              <a:buChar char="o"/>
            </a:pPr>
            <a:r>
              <a:rPr lang="ru-RU" sz="2400" smtClean="0"/>
              <a:t>брже се метаболише и апсорбује у односу на остале протеине,</a:t>
            </a:r>
          </a:p>
          <a:p>
            <a:pPr lvl="1">
              <a:buFont typeface="Courier New" pitchFamily="49" charset="0"/>
              <a:buChar char="o"/>
            </a:pPr>
            <a:r>
              <a:rPr lang="ru-RU" sz="2400" smtClean="0"/>
              <a:t>боље се меша с течностима,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smtClean="0"/>
              <a:t>представља извор висококвалитетних протеина,</a:t>
            </a:r>
          </a:p>
          <a:p>
            <a:pPr lvl="1">
              <a:buFont typeface="Courier New" pitchFamily="49" charset="0"/>
              <a:buChar char="o"/>
            </a:pPr>
            <a:r>
              <a:rPr lang="ru-RU" sz="2400" smtClean="0"/>
              <a:t>ниво амино-киселина у крви брзо расте, што стимулише синтезу протеина и</a:t>
            </a:r>
          </a:p>
          <a:p>
            <a:pPr lvl="1">
              <a:buFont typeface="Courier New" pitchFamily="49" charset="0"/>
              <a:buChar char="o"/>
            </a:pPr>
            <a:r>
              <a:rPr lang="ru-RU" sz="2400" smtClean="0"/>
              <a:t>одличан је извор амино-киселина разгранатог ланца (BCAA).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smtClean="0"/>
              <a:t>Протеини сурутке</a:t>
            </a:r>
            <a:endParaRPr lang="en-US" sz="3200" b="1" smtClean="0">
              <a:cs typeface="Arial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90525" y="1412875"/>
            <a:ext cx="8362950" cy="5111750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Протеин сурутке описујемо као брзи протеин, док је, на пример, казеин означен као спори протеин, јер производи спорији и дуготрајнији одговор.</a:t>
            </a:r>
          </a:p>
          <a:p>
            <a:pPr algn="just" eaLnBrk="1" hangingPunct="1"/>
            <a:r>
              <a:rPr lang="ru-RU" sz="2400" smtClean="0"/>
              <a:t> Унос протеина сурутке брзо стимулише синтезу протеина. </a:t>
            </a:r>
            <a:endParaRPr lang="sr-Cyrl-CS" sz="2400" smtClean="0">
              <a:latin typeface="Arial" charset="0"/>
              <a:cs typeface="Arial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89363"/>
            <a:ext cx="439261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smtClean="0"/>
              <a:t>Протеини сурутке </a:t>
            </a:r>
            <a:endParaRPr lang="en-US" sz="3200" b="1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5900" y="2060575"/>
            <a:ext cx="8712200" cy="4464050"/>
          </a:xfrm>
        </p:spPr>
        <p:txBody>
          <a:bodyPr/>
          <a:lstStyle/>
          <a:p>
            <a:pPr eaLnBrk="1" hangingPunct="1"/>
            <a:r>
              <a:rPr lang="ru-RU" sz="2400" smtClean="0"/>
              <a:t>Према AIS класификацији суплемената, </a:t>
            </a:r>
            <a:r>
              <a:rPr lang="ru-RU" sz="2400" i="1" smtClean="0"/>
              <a:t>whey </a:t>
            </a:r>
            <a:r>
              <a:rPr lang="ru-RU" sz="2400" smtClean="0"/>
              <a:t>протеин спада у А групу суплемената. </a:t>
            </a:r>
          </a:p>
          <a:p>
            <a:pPr eaLnBrk="1" hangingPunct="1"/>
            <a:r>
              <a:rPr lang="ru-RU" sz="2400" smtClean="0"/>
              <a:t>То значи да обезбеђује корисне и правовремене изворе енергије и хранљивих састојке за исхрану спортисте. </a:t>
            </a:r>
            <a:endParaRPr lang="sr-Cyrl-CS" sz="2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3200" b="1" dirty="0" smtClean="0">
                <a:latin typeface="+mn-lt"/>
                <a:cs typeface="Arial" charset="0"/>
              </a:rPr>
              <a:t>Начин узимања </a:t>
            </a:r>
            <a:r>
              <a:rPr lang="ru-RU" sz="3200" b="1" i="1" dirty="0" smtClean="0">
                <a:latin typeface="+mn-lt"/>
              </a:rPr>
              <a:t>whey протеина</a:t>
            </a:r>
            <a:endParaRPr lang="en-US" sz="3200" b="1" dirty="0" smtClean="0">
              <a:latin typeface="+mn-lt"/>
              <a:cs typeface="Arial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15900" y="1844675"/>
            <a:ext cx="8712200" cy="4679950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Код особа које редовно тренирају, везивање амино-киселина за мишиће и спречавање оштећења протеина након суплементације представља константан процес, тако да се само разликује његов интензитет, док његово постојање не долази у питање. </a:t>
            </a:r>
          </a:p>
          <a:p>
            <a:pPr algn="just" eaLnBrk="1" hangingPunct="1"/>
            <a:r>
              <a:rPr lang="ru-RU" sz="2400" smtClean="0"/>
              <a:t>То значи да је и даље најприхватљивија препорука да се протеини узимају непосредно након активности, али да искористљивост амино-киселина траје врло интензивно и током ноћи, ако се, на пример, </a:t>
            </a:r>
            <a:r>
              <a:rPr lang="ru-RU" sz="2400" i="1" smtClean="0"/>
              <a:t>whey </a:t>
            </a:r>
            <a:r>
              <a:rPr lang="ru-RU" sz="2400" smtClean="0"/>
              <a:t>конзумира пре спавања. </a:t>
            </a:r>
            <a:endParaRPr lang="sr-Cyrl-CS" sz="2400" smtClean="0">
              <a:latin typeface="Arial" charset="0"/>
              <a:cs typeface="Arial" charset="0"/>
            </a:endParaRPr>
          </a:p>
        </p:txBody>
      </p:sp>
      <p:sp>
        <p:nvSpPr>
          <p:cNvPr id="8196" name="AutoShape 5" descr="Резултат слика за kaf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7" name="AutoShape 7" descr="Резултат слика за kafa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936625"/>
          </a:xfrm>
        </p:spPr>
        <p:txBody>
          <a:bodyPr/>
          <a:lstStyle/>
          <a:p>
            <a:pPr eaLnBrk="1" hangingPunct="1"/>
            <a:r>
              <a:rPr lang="en-US" sz="3200" b="1" smtClean="0">
                <a:cs typeface="Arial" charset="0"/>
              </a:rPr>
              <a:t>Начин узимања </a:t>
            </a:r>
            <a:r>
              <a:rPr lang="ru-RU" sz="3200" b="1" i="1" smtClean="0"/>
              <a:t>whey протеина</a:t>
            </a:r>
            <a:endParaRPr lang="en-US" sz="3200" b="1" smtClean="0">
              <a:latin typeface="Arial" charset="0"/>
              <a:cs typeface="Arial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90525" y="2420938"/>
            <a:ext cx="8362950" cy="4103687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Комбинација </a:t>
            </a:r>
            <a:r>
              <a:rPr lang="ru-RU" sz="2400" i="1" smtClean="0"/>
              <a:t>whey </a:t>
            </a:r>
            <a:r>
              <a:rPr lang="ru-RU" sz="2400" smtClean="0"/>
              <a:t>протеина с угљеним хидратима је увек актуелна и доживела је свој маркетиншки успех кроз различите суплементе. </a:t>
            </a:r>
            <a:endParaRPr lang="en-US" sz="2400" smtClean="0"/>
          </a:p>
          <a:p>
            <a:pPr algn="just" eaLnBrk="1" hangingPunct="1"/>
            <a:r>
              <a:rPr lang="ru-RU" sz="2400" smtClean="0"/>
              <a:t>Комбинована ингестија протеина и угљених хидрата поспешује баланс протеина током високоинтензивног тренинга и инхибира интензитет оштећења протеина.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/>
            <a:r>
              <a:rPr lang="en-US" sz="3200" b="1" i="1" smtClean="0"/>
              <a:t>Препоручен дневни унос протеина</a:t>
            </a:r>
            <a:endParaRPr lang="en-US" sz="3200" b="1" smtClean="0">
              <a:latin typeface="Arial" charset="0"/>
              <a:cs typeface="Arial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519113" y="1052513"/>
          <a:ext cx="8229600" cy="3978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848"/>
                <a:gridCol w="3682752"/>
              </a:tblGrid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Особа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Протеина по килограму</a:t>
                      </a:r>
                      <a:r>
                        <a:rPr lang="sr-Cyrl-RS" baseline="0" dirty="0" smtClean="0"/>
                        <a:t> </a:t>
                      </a:r>
                      <a:r>
                        <a:rPr lang="sr-Cyrl-RS" dirty="0" smtClean="0"/>
                        <a:t>ТМ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Седентарна особа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Рекреативни спортиста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1.0 – 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Спорт издржљивости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1.2 – 1.6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Тинејџер</a:t>
                      </a:r>
                      <a:r>
                        <a:rPr lang="sr-Cyrl-RS" baseline="0" dirty="0" smtClean="0"/>
                        <a:t> у периоду раста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1.5 -2.0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Спортиста који жели да</a:t>
                      </a:r>
                      <a:r>
                        <a:rPr lang="sr-Cyrl-RS" baseline="0" dirty="0" smtClean="0"/>
                        <a:t> добије на мишићној маси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1.5 – 1.7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Спортиста на редуктивној</a:t>
                      </a:r>
                      <a:r>
                        <a:rPr lang="sr-Cyrl-RS" baseline="0" dirty="0" smtClean="0"/>
                        <a:t> дијети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1.8 – 2.0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Горњи унос протеина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Просечан унос спортисте-издржљивост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1.1 -2.0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Просечан унос спортисткиње- издржљивост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1.1 – 1.8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39750" y="5445125"/>
            <a:ext cx="8208963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 err="1">
                <a:latin typeface="+mn-lt"/>
              </a:rPr>
              <a:t>Извор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података</a:t>
            </a:r>
            <a:r>
              <a:rPr lang="en-US" dirty="0">
                <a:latin typeface="+mn-lt"/>
              </a:rPr>
              <a:t>: „American College of Sports Medicine, American Dietetic Association, and Dietitians of Canada Joint Position Statement. Nutrition and Athletic Performance.“ </a:t>
            </a:r>
            <a:r>
              <a:rPr lang="en-US" i="1" dirty="0">
                <a:latin typeface="+mn-lt"/>
              </a:rPr>
              <a:t>Medicine and Science in Sports and Exercise </a:t>
            </a:r>
            <a:r>
              <a:rPr lang="en-US" dirty="0">
                <a:latin typeface="+mn-lt"/>
              </a:rPr>
              <a:t>32 (12): 2130–2145, 2000.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463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Courier New</vt:lpstr>
      <vt:lpstr>Office Theme</vt:lpstr>
      <vt:lpstr> 10. вежба:  Употреба аминокиселина и протеина у спорту. Специфичности примене аминокиселина и протеина у односу на пол, старосну доб и врсту спорта.      </vt:lpstr>
      <vt:lpstr>Whey протеин</vt:lpstr>
      <vt:lpstr>Whey протеин</vt:lpstr>
      <vt:lpstr>Whey протеин</vt:lpstr>
      <vt:lpstr>Протеини сурутке</vt:lpstr>
      <vt:lpstr>Протеини сурутке </vt:lpstr>
      <vt:lpstr>Начин узимања whey протеина</vt:lpstr>
      <vt:lpstr>Начин узимања whey протеина</vt:lpstr>
      <vt:lpstr>Препоручен дневни унос протеина</vt:lpstr>
    </vt:vector>
  </TitlesOfParts>
  <Company>Fakultet medicinskih nauka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Демијелинизационе болести Мијастенија гравис</dc:title>
  <dc:creator>Vlada Jakovljevic</dc:creator>
  <cp:lastModifiedBy>Editor</cp:lastModifiedBy>
  <cp:revision>67</cp:revision>
  <dcterms:created xsi:type="dcterms:W3CDTF">2016-02-12T07:24:21Z</dcterms:created>
  <dcterms:modified xsi:type="dcterms:W3CDTF">2018-11-15T13:26:41Z</dcterms:modified>
</cp:coreProperties>
</file>