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8"/>
  </p:notesMasterIdLst>
  <p:sldIdLst>
    <p:sldId id="258" r:id="rId2"/>
    <p:sldId id="263" r:id="rId3"/>
    <p:sldId id="285" r:id="rId4"/>
    <p:sldId id="260" r:id="rId5"/>
    <p:sldId id="259" r:id="rId6"/>
    <p:sldId id="261" r:id="rId7"/>
    <p:sldId id="262" r:id="rId8"/>
    <p:sldId id="264" r:id="rId9"/>
    <p:sldId id="265" r:id="rId10"/>
    <p:sldId id="266" r:id="rId11"/>
    <p:sldId id="268" r:id="rId12"/>
    <p:sldId id="270" r:id="rId13"/>
    <p:sldId id="271" r:id="rId14"/>
    <p:sldId id="272" r:id="rId15"/>
    <p:sldId id="273" r:id="rId16"/>
    <p:sldId id="276" r:id="rId17"/>
    <p:sldId id="286" r:id="rId18"/>
    <p:sldId id="274" r:id="rId19"/>
    <p:sldId id="275" r:id="rId20"/>
    <p:sldId id="282" r:id="rId21"/>
    <p:sldId id="283" r:id="rId22"/>
    <p:sldId id="284" r:id="rId23"/>
    <p:sldId id="287" r:id="rId24"/>
    <p:sldId id="288" r:id="rId25"/>
    <p:sldId id="289" r:id="rId26"/>
    <p:sldId id="290" r:id="rId27"/>
    <p:sldId id="269" r:id="rId28"/>
    <p:sldId id="277" r:id="rId29"/>
    <p:sldId id="279" r:id="rId30"/>
    <p:sldId id="291" r:id="rId31"/>
    <p:sldId id="292" r:id="rId32"/>
    <p:sldId id="293" r:id="rId33"/>
    <p:sldId id="294" r:id="rId34"/>
    <p:sldId id="295" r:id="rId35"/>
    <p:sldId id="280" r:id="rId36"/>
    <p:sldId id="281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445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14DC64-FF9B-4E45-A9C9-528AEC4873D2}" type="datetimeFigureOut">
              <a:rPr lang="en-US" smtClean="0"/>
              <a:t>11/15/2018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AC0FDD-689D-4E48-87F7-AFADF0992DF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C0FDD-689D-4E48-87F7-AFADF0992DF7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C0FDD-689D-4E48-87F7-AFADF0992DF7}" type="slidenum">
              <a:rPr lang="en-US" smtClean="0"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C0FDD-689D-4E48-87F7-AFADF0992DF7}" type="slidenum">
              <a:rPr lang="en-US" smtClean="0"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C0FDD-689D-4E48-87F7-AFADF0992DF7}" type="slidenum">
              <a:rPr lang="en-US" smtClean="0"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C0FDD-689D-4E48-87F7-AFADF0992DF7}" type="slidenum">
              <a:rPr lang="en-US" smtClean="0"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C0FDD-689D-4E48-87F7-AFADF0992DF7}" type="slidenum">
              <a:rPr lang="en-US" smtClean="0"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C0FDD-689D-4E48-87F7-AFADF0992DF7}" type="slidenum">
              <a:rPr lang="en-US" smtClean="0"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C0FDD-689D-4E48-87F7-AFADF0992DF7}" type="slidenum">
              <a:rPr lang="en-US" smtClean="0"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C0FDD-689D-4E48-87F7-AFADF0992DF7}" type="slidenum">
              <a:rPr lang="en-US" smtClean="0"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C0FDD-689D-4E48-87F7-AFADF0992DF7}" type="slidenum">
              <a:rPr lang="en-US" smtClean="0"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C0FDD-689D-4E48-87F7-AFADF0992DF7}" type="slidenum">
              <a:rPr lang="en-US" smtClean="0"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C0FDD-689D-4E48-87F7-AFADF0992DF7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C0FDD-689D-4E48-87F7-AFADF0992DF7}" type="slidenum">
              <a:rPr lang="en-US" smtClean="0"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C0FDD-689D-4E48-87F7-AFADF0992DF7}" type="slidenum">
              <a:rPr lang="en-US" smtClean="0"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C0FDD-689D-4E48-87F7-AFADF0992DF7}" type="slidenum">
              <a:rPr lang="en-US" smtClean="0"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C0FDD-689D-4E48-87F7-AFADF0992DF7}" type="slidenum">
              <a:rPr lang="en-US" smtClean="0"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C0FDD-689D-4E48-87F7-AFADF0992DF7}" type="slidenum">
              <a:rPr lang="en-US" smtClean="0"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C0FDD-689D-4E48-87F7-AFADF0992DF7}" type="slidenum">
              <a:rPr lang="en-US" smtClean="0"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C0FDD-689D-4E48-87F7-AFADF0992DF7}" type="slidenum">
              <a:rPr lang="en-US" smtClean="0"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C0FDD-689D-4E48-87F7-AFADF0992DF7}" type="slidenum">
              <a:rPr lang="en-US" smtClean="0"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C0FDD-689D-4E48-87F7-AFADF0992DF7}" type="slidenum">
              <a:rPr lang="en-US" smtClean="0"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C0FDD-689D-4E48-87F7-AFADF0992DF7}" type="slidenum">
              <a:rPr lang="en-US" smtClean="0"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C0FDD-689D-4E48-87F7-AFADF0992DF7}" type="slidenum">
              <a:rPr lang="en-US" smtClean="0"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C0FDD-689D-4E48-87F7-AFADF0992DF7}" type="slidenum">
              <a:rPr lang="en-US" smtClean="0"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C0FDD-689D-4E48-87F7-AFADF0992DF7}" type="slidenum">
              <a:rPr lang="en-US" smtClean="0"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C0FDD-689D-4E48-87F7-AFADF0992DF7}" type="slidenum">
              <a:rPr lang="en-US" smtClean="0"/>
              <a:t>19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UY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s-U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5BAD9CD-895C-45E6-9EE2-ECF85E33415F}" type="datetimeFigureOut">
              <a:rPr lang="en-US" smtClean="0"/>
              <a:pPr/>
              <a:t>11/15/2018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217421-24DF-43E8-9269-DF32DF9D6A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UY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U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5BAD9CD-895C-45E6-9EE2-ECF85E33415F}" type="datetimeFigureOut">
              <a:rPr lang="en-US" smtClean="0"/>
              <a:pPr/>
              <a:t>11/15/2018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217421-24DF-43E8-9269-DF32DF9D6A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UY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U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5BAD9CD-895C-45E6-9EE2-ECF85E33415F}" type="datetimeFigureOut">
              <a:rPr lang="en-US" smtClean="0"/>
              <a:pPr/>
              <a:t>11/15/2018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217421-24DF-43E8-9269-DF32DF9D6A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U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5BAD9CD-895C-45E6-9EE2-ECF85E33415F}" type="datetimeFigureOut">
              <a:rPr lang="en-US" smtClean="0"/>
              <a:pPr/>
              <a:t>11/15/2018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217421-24DF-43E8-9269-DF32DF9D6A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UY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5BAD9CD-895C-45E6-9EE2-ECF85E33415F}" type="datetimeFigureOut">
              <a:rPr lang="en-US" smtClean="0"/>
              <a:pPr/>
              <a:t>11/15/2018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217421-24DF-43E8-9269-DF32DF9D6A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UY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UY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5BAD9CD-895C-45E6-9EE2-ECF85E33415F}" type="datetimeFigureOut">
              <a:rPr lang="en-US" smtClean="0"/>
              <a:pPr/>
              <a:t>11/15/2018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217421-24DF-43E8-9269-DF32DF9D6A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UY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UY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UY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5BAD9CD-895C-45E6-9EE2-ECF85E33415F}" type="datetimeFigureOut">
              <a:rPr lang="en-US" smtClean="0"/>
              <a:pPr/>
              <a:t>11/15/2018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217421-24DF-43E8-9269-DF32DF9D6A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UY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5BAD9CD-895C-45E6-9EE2-ECF85E33415F}" type="datetimeFigureOut">
              <a:rPr lang="en-US" smtClean="0"/>
              <a:pPr/>
              <a:t>11/15/2018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217421-24DF-43E8-9269-DF32DF9D6A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5BAD9CD-895C-45E6-9EE2-ECF85E33415F}" type="datetimeFigureOut">
              <a:rPr lang="en-US" smtClean="0"/>
              <a:pPr/>
              <a:t>11/15/2018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217421-24DF-43E8-9269-DF32DF9D6A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UY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5BAD9CD-895C-45E6-9EE2-ECF85E33415F}" type="datetimeFigureOut">
              <a:rPr lang="en-US" smtClean="0"/>
              <a:pPr/>
              <a:t>11/15/2018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217421-24DF-43E8-9269-DF32DF9D6A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UY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s-UY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5BAD9CD-895C-45E6-9EE2-ECF85E33415F}" type="datetimeFigureOut">
              <a:rPr lang="en-US" smtClean="0"/>
              <a:pPr/>
              <a:t>11/15/2018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217421-24DF-43E8-9269-DF32DF9D6A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A5BAD9CD-895C-45E6-9EE2-ECF85E33415F}" type="datetimeFigureOut">
              <a:rPr lang="en-US" smtClean="0"/>
              <a:pPr/>
              <a:t>11/15/2018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5217421-24DF-43E8-9269-DF32DF9D6A0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996952"/>
            <a:ext cx="9144000" cy="1514599"/>
          </a:xfrm>
        </p:spPr>
        <p:txBody>
          <a:bodyPr/>
          <a:lstStyle/>
          <a:p>
            <a:r>
              <a:rPr lang="ru-RU" sz="3200" b="1" u="sng" dirty="0" smtClean="0">
                <a:latin typeface="Calibri" pitchFamily="34" charset="0"/>
                <a:cs typeface="Calibri" pitchFamily="34" charset="0"/>
              </a:rPr>
              <a:t>Аминокиселине и протеини као суплементи у спорту</a:t>
            </a:r>
            <a:endParaRPr lang="en-US" sz="3200" b="1" u="sng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229200"/>
            <a:ext cx="6400800" cy="1201688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sr-Cyrl-RS" dirty="0" smtClean="0">
                <a:latin typeface="Calibri" pitchFamily="34" charset="0"/>
                <a:cs typeface="Calibri" pitchFamily="34" charset="0"/>
              </a:rPr>
              <a:t>Катедра за Физиологију</a:t>
            </a:r>
          </a:p>
          <a:p>
            <a:pPr>
              <a:spcBef>
                <a:spcPts val="0"/>
              </a:spcBef>
            </a:pPr>
            <a:r>
              <a:rPr lang="sr-Cyrl-RS" dirty="0" smtClean="0">
                <a:latin typeface="Calibri" pitchFamily="34" charset="0"/>
                <a:cs typeface="Calibri" pitchFamily="34" charset="0"/>
              </a:rPr>
              <a:t>Доц. др Иван Срејовић</a:t>
            </a:r>
            <a:endParaRPr lang="en-US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797803"/>
            <a:ext cx="9144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sz="2400" dirty="0" smtClean="0">
                <a:latin typeface="Calibri" pitchFamily="34" charset="0"/>
                <a:cs typeface="Calibri" pitchFamily="34" charset="0"/>
              </a:rPr>
              <a:t>Факултет медицинских наука</a:t>
            </a:r>
          </a:p>
          <a:p>
            <a:pPr algn="ctr"/>
            <a:r>
              <a:rPr lang="sr-Cyrl-RS" sz="2400" dirty="0" smtClean="0">
                <a:latin typeface="Calibri" pitchFamily="34" charset="0"/>
                <a:cs typeface="Calibri" pitchFamily="34" charset="0"/>
              </a:rPr>
              <a:t>Универзитет у Крагујевцу</a:t>
            </a:r>
          </a:p>
          <a:p>
            <a:pPr algn="ctr"/>
            <a:endParaRPr lang="sr-Cyrl-RS" sz="2400" dirty="0" smtClean="0">
              <a:latin typeface="Calibri" pitchFamily="34" charset="0"/>
              <a:cs typeface="Calibri" pitchFamily="34" charset="0"/>
            </a:endParaRPr>
          </a:p>
          <a:p>
            <a:pPr algn="ctr"/>
            <a:endParaRPr lang="sr-Cyrl-RS" sz="1000" dirty="0" smtClean="0">
              <a:latin typeface="Calibri" pitchFamily="34" charset="0"/>
              <a:cs typeface="Calibri" pitchFamily="34" charset="0"/>
            </a:endParaRPr>
          </a:p>
          <a:p>
            <a:pPr algn="ctr"/>
            <a:r>
              <a:rPr lang="sr-Cyrl-RS" sz="2400" b="1" dirty="0" smtClean="0">
                <a:latin typeface="Calibri" pitchFamily="34" charset="0"/>
                <a:cs typeface="Calibri" pitchFamily="34" charset="0"/>
              </a:rPr>
              <a:t>Интегрисане академске студије фармације</a:t>
            </a:r>
            <a:endParaRPr lang="en-US" sz="2400" b="1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5" name="Picture 129" descr="Related ima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332657"/>
            <a:ext cx="1188000" cy="1800200"/>
          </a:xfrm>
          <a:prstGeom prst="rect">
            <a:avLst/>
          </a:prstGeom>
          <a:noFill/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9741" y="332656"/>
            <a:ext cx="2222699" cy="1833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 txBox="1">
            <a:spLocks/>
          </p:cNvSpPr>
          <p:nvPr/>
        </p:nvSpPr>
        <p:spPr bwMode="auto">
          <a:xfrm>
            <a:off x="0" y="1700808"/>
            <a:ext cx="9144000" cy="1514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0" lang="sr-Cyrl-RS" sz="240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itchFamily="34" charset="0"/>
              <a:ea typeface="+mj-ea"/>
              <a:cs typeface="Calibri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sr-Cyrl-RS" sz="2400" kern="0" dirty="0">
              <a:solidFill>
                <a:schemeClr val="tx2"/>
              </a:solidFill>
              <a:latin typeface="Calibri" pitchFamily="34" charset="0"/>
              <a:ea typeface="+mj-ea"/>
              <a:cs typeface="Calibri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sr-Cyrl-RS" sz="240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Први модул</a:t>
            </a:r>
            <a:r>
              <a:rPr kumimoji="0" lang="sr-Cyrl-RS" sz="240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: </a:t>
            </a:r>
            <a:r>
              <a:rPr kumimoji="0" lang="ru-RU" sz="2400" b="1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Основи спортске фармације </a:t>
            </a:r>
            <a:r>
              <a:rPr kumimoji="0" lang="en-US" sz="2400" b="1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2</a:t>
            </a:r>
            <a:endParaRPr lang="sr-Cyrl-RS" sz="2400" b="1" kern="0" dirty="0">
              <a:solidFill>
                <a:schemeClr val="tx2"/>
              </a:solidFill>
              <a:latin typeface="Calibri" pitchFamily="34" charset="0"/>
              <a:ea typeface="+mj-ea"/>
              <a:cs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07804" y="4509120"/>
            <a:ext cx="3528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sz="2400" kern="0" dirty="0" smtClean="0">
                <a:solidFill>
                  <a:schemeClr val="tx2"/>
                </a:solidFill>
                <a:latin typeface="Calibri" pitchFamily="34" charset="0"/>
                <a:ea typeface="+mn-ea"/>
                <a:cs typeface="Calibri" pitchFamily="34" charset="0"/>
              </a:rPr>
              <a:t>Десета недеља наставе</a:t>
            </a:r>
            <a:endParaRPr lang="en-US" sz="2400" kern="0" dirty="0">
              <a:solidFill>
                <a:schemeClr val="tx2"/>
              </a:solidFill>
              <a:latin typeface="Calibri" pitchFamily="34" charset="0"/>
              <a:ea typeface="+mn-ea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4579" y="1647577"/>
            <a:ext cx="8454842" cy="3293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490066"/>
          </a:xfrm>
        </p:spPr>
        <p:txBody>
          <a:bodyPr/>
          <a:lstStyle/>
          <a:p>
            <a:r>
              <a:rPr lang="sr-Cyrl-RS" sz="2800" dirty="0" smtClean="0">
                <a:latin typeface="Calibri" pitchFamily="34" charset="0"/>
                <a:cs typeface="Calibri" pitchFamily="34" charset="0"/>
              </a:rPr>
              <a:t>Одреднице за унос протеина</a:t>
            </a:r>
            <a:endParaRPr lang="en-US" sz="28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836712"/>
            <a:ext cx="8928992" cy="5832648"/>
          </a:xfrm>
        </p:spPr>
        <p:txBody>
          <a:bodyPr/>
          <a:lstStyle/>
          <a:p>
            <a:endParaRPr lang="ru-RU" sz="1200" dirty="0" smtClean="0">
              <a:latin typeface="Calibri" pitchFamily="34" charset="0"/>
              <a:cs typeface="Calibri" pitchFamily="34" charset="0"/>
            </a:endParaRPr>
          </a:p>
          <a:p>
            <a:r>
              <a:rPr lang="ru-RU" sz="2200" dirty="0" smtClean="0">
                <a:latin typeface="Calibri" pitchFamily="34" charset="0"/>
                <a:cs typeface="Calibri" pitchFamily="34" charset="0"/>
              </a:rPr>
              <a:t>Оптимална количина протеина је она доза која максимално стимулише синтезу протеина, али се још увек не оксидише и не стимулише продукцију уреје (метаболит протеина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);</a:t>
            </a:r>
          </a:p>
          <a:p>
            <a:pPr>
              <a:buNone/>
            </a:pPr>
            <a:r>
              <a:rPr lang="ru-RU" sz="1200" dirty="0" smtClean="0">
                <a:latin typeface="Calibri" pitchFamily="34" charset="0"/>
                <a:cs typeface="Calibri" pitchFamily="34" charset="0"/>
              </a:rPr>
              <a:t> </a:t>
            </a:r>
          </a:p>
          <a:p>
            <a:r>
              <a:rPr lang="ru-RU" sz="2200" b="1" dirty="0" smtClean="0">
                <a:latin typeface="Calibri" pitchFamily="34" charset="0"/>
                <a:cs typeface="Calibri" pitchFamily="34" charset="0"/>
              </a:rPr>
              <a:t>Баланс </a:t>
            </a:r>
            <a:r>
              <a:rPr lang="ru-RU" sz="2200" b="1" dirty="0" smtClean="0">
                <a:latin typeface="Calibri" pitchFamily="34" charset="0"/>
                <a:cs typeface="Calibri" pitchFamily="34" charset="0"/>
              </a:rPr>
              <a:t>азота 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је параметар којим одређујемо однос уноса и потрошње протеина у 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организму – </a:t>
            </a:r>
            <a:r>
              <a:rPr lang="ru-RU" sz="2200" b="1" dirty="0" smtClean="0">
                <a:latin typeface="Calibri" pitchFamily="34" charset="0"/>
                <a:cs typeface="Calibri" pitchFamily="34" charset="0"/>
              </a:rPr>
              <a:t>протеини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 су </a:t>
            </a:r>
            <a:r>
              <a:rPr lang="ru-RU" sz="2200" b="1" u="sng" dirty="0" smtClean="0">
                <a:latin typeface="Calibri" pitchFamily="34" charset="0"/>
                <a:cs typeface="Calibri" pitchFamily="34" charset="0"/>
              </a:rPr>
              <a:t>главни извор азота</a:t>
            </a:r>
            <a:r>
              <a:rPr lang="ru-RU" sz="2200" b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у организму; </a:t>
            </a:r>
          </a:p>
          <a:p>
            <a:endParaRPr lang="en-US" sz="1200" dirty="0" smtClean="0">
              <a:latin typeface="Calibri" pitchFamily="34" charset="0"/>
              <a:cs typeface="Calibri" pitchFamily="34" charset="0"/>
            </a:endParaRPr>
          </a:p>
          <a:p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У физиолошким условима, код одраслих особа, постоји уравнотежен азотни баланс – излучи се онолико азота колико се унесе исхраном;</a:t>
            </a:r>
            <a:endParaRPr lang="ru-RU" sz="2200" dirty="0" smtClean="0">
              <a:latin typeface="Calibri" pitchFamily="34" charset="0"/>
              <a:cs typeface="Calibri" pitchFamily="34" charset="0"/>
            </a:endParaRPr>
          </a:p>
          <a:p>
            <a:endParaRPr lang="ru-RU" sz="1200" dirty="0" smtClean="0">
              <a:latin typeface="Calibri" pitchFamily="34" charset="0"/>
              <a:cs typeface="Calibri" pitchFamily="34" charset="0"/>
            </a:endParaRPr>
          </a:p>
          <a:p>
            <a:r>
              <a:rPr lang="ru-RU" sz="2200" b="1" dirty="0" smtClean="0">
                <a:latin typeface="Calibri" pitchFamily="34" charset="0"/>
                <a:cs typeface="Calibri" pitchFamily="34" charset="0"/>
              </a:rPr>
              <a:t>Позитиван азотни баланс 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– више азота се уноси у односу на количину која се излучује – постоји повећана потреба организма за протеинима (деца);</a:t>
            </a:r>
          </a:p>
          <a:p>
            <a:endParaRPr lang="ru-RU" sz="1200" dirty="0" smtClean="0">
              <a:latin typeface="Calibri" pitchFamily="34" charset="0"/>
              <a:cs typeface="Calibri" pitchFamily="34" charset="0"/>
            </a:endParaRPr>
          </a:p>
          <a:p>
            <a:r>
              <a:rPr lang="ru-RU" sz="2200" b="1" dirty="0" smtClean="0">
                <a:latin typeface="Calibri" pitchFamily="34" charset="0"/>
                <a:cs typeface="Calibri" pitchFamily="34" charset="0"/>
              </a:rPr>
              <a:t>Негативан азотни баланс 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– више азота се излучује у односу на унету количину – разградња ендогених протеина!!!</a:t>
            </a:r>
          </a:p>
          <a:p>
            <a:endParaRPr lang="sr-Cyrl-RS" sz="2200" dirty="0" smtClean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490066"/>
          </a:xfrm>
        </p:spPr>
        <p:txBody>
          <a:bodyPr/>
          <a:lstStyle/>
          <a:p>
            <a:r>
              <a:rPr lang="sr-Cyrl-RS" sz="2800" dirty="0" smtClean="0">
                <a:latin typeface="Calibri" pitchFamily="34" charset="0"/>
                <a:cs typeface="Calibri" pitchFamily="34" charset="0"/>
              </a:rPr>
              <a:t>Протеини у исхрани пре тренинга</a:t>
            </a:r>
            <a:endParaRPr lang="en-US" sz="28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836712"/>
            <a:ext cx="8928992" cy="5832648"/>
          </a:xfrm>
        </p:spPr>
        <p:txBody>
          <a:bodyPr/>
          <a:lstStyle/>
          <a:p>
            <a:r>
              <a:rPr lang="ru-RU" sz="2200" dirty="0" smtClean="0">
                <a:latin typeface="Calibri" pitchFamily="34" charset="0"/>
                <a:cs typeface="Calibri" pitchFamily="34" charset="0"/>
              </a:rPr>
              <a:t>Пре тренинга треба избегавати храну која је богата дијетним влакнима, мастима и протеинима, у циљу смањења ризика од настанка гастроинтестиналних тегоба у току 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тренинга;</a:t>
            </a:r>
          </a:p>
          <a:p>
            <a:endParaRPr lang="ru-RU" sz="1200" dirty="0" smtClean="0">
              <a:latin typeface="Calibri" pitchFamily="34" charset="0"/>
              <a:cs typeface="Calibri" pitchFamily="34" charset="0"/>
            </a:endParaRPr>
          </a:p>
          <a:p>
            <a:r>
              <a:rPr lang="ru-RU" sz="2200" dirty="0" smtClean="0">
                <a:latin typeface="Calibri" pitchFamily="34" charset="0"/>
                <a:cs typeface="Calibri" pitchFamily="34" charset="0"/>
              </a:rPr>
              <a:t>Оброк пре тренинга треба да буде богат угљеним хидратима, нарочито ако резерве гликогена у јетри и мишићима нису оптималне или ако спортиста има дуг и напоран 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тренинг;</a:t>
            </a:r>
          </a:p>
          <a:p>
            <a:endParaRPr lang="sr-Cyrl-RS" sz="2200" dirty="0" smtClean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07331" y="3321666"/>
            <a:ext cx="6329338" cy="3347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490066"/>
          </a:xfrm>
        </p:spPr>
        <p:txBody>
          <a:bodyPr/>
          <a:lstStyle/>
          <a:p>
            <a:r>
              <a:rPr lang="sr-Cyrl-RS" sz="2800" dirty="0" smtClean="0">
                <a:latin typeface="Calibri" pitchFamily="34" charset="0"/>
                <a:cs typeface="Calibri" pitchFamily="34" charset="0"/>
              </a:rPr>
              <a:t>Протеини у исхрани током тренинга</a:t>
            </a:r>
            <a:endParaRPr lang="en-US" sz="28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836712"/>
            <a:ext cx="8928992" cy="5832648"/>
          </a:xfrm>
        </p:spPr>
        <p:txBody>
          <a:bodyPr/>
          <a:lstStyle/>
          <a:p>
            <a:endParaRPr lang="ru-RU" sz="2200" dirty="0" smtClean="0">
              <a:latin typeface="Calibri" pitchFamily="34" charset="0"/>
              <a:cs typeface="Calibri" pitchFamily="34" charset="0"/>
            </a:endParaRPr>
          </a:p>
          <a:p>
            <a:endParaRPr lang="ru-RU" sz="2200" dirty="0" smtClean="0">
              <a:latin typeface="Calibri" pitchFamily="34" charset="0"/>
              <a:cs typeface="Calibri" pitchFamily="34" charset="0"/>
            </a:endParaRPr>
          </a:p>
          <a:p>
            <a:r>
              <a:rPr lang="ru-RU" sz="2200" dirty="0" smtClean="0">
                <a:latin typeface="Calibri" pitchFamily="34" charset="0"/>
                <a:cs typeface="Calibri" pitchFamily="34" charset="0"/>
              </a:rPr>
              <a:t>Унос 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протеина током тренинга има мањи утицај на синтезу протеина мишића у односу на унос после тренинга, али ипак може повољно утицати на опоравак у зависности од типа 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вежбања;</a:t>
            </a:r>
          </a:p>
          <a:p>
            <a:endParaRPr lang="ru-RU" sz="1200" dirty="0" smtClean="0">
              <a:latin typeface="Calibri" pitchFamily="34" charset="0"/>
              <a:cs typeface="Calibri" pitchFamily="34" charset="0"/>
            </a:endParaRPr>
          </a:p>
          <a:p>
            <a:r>
              <a:rPr lang="ru-RU" sz="2200" dirty="0" smtClean="0">
                <a:latin typeface="Calibri" pitchFamily="34" charset="0"/>
                <a:cs typeface="Calibri" pitchFamily="34" charset="0"/>
              </a:rPr>
              <a:t>Унос угљених хидрата и протеина током интермитентног тренинга с отпором стимулише синтезу мишићних протеина, док током продужених тренинга може побољшати метаболичке 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адаптације;</a:t>
            </a:r>
          </a:p>
          <a:p>
            <a:endParaRPr lang="ru-RU" sz="1200" dirty="0" smtClean="0">
              <a:latin typeface="Calibri" pitchFamily="34" charset="0"/>
              <a:cs typeface="Calibri" pitchFamily="34" charset="0"/>
            </a:endParaRPr>
          </a:p>
          <a:p>
            <a:r>
              <a:rPr lang="ru-RU" sz="2200" dirty="0" smtClean="0">
                <a:latin typeface="Calibri" pitchFamily="34" charset="0"/>
                <a:cs typeface="Calibri" pitchFamily="34" charset="0"/>
              </a:rPr>
              <a:t>Потенцијална корист од уноса протеина током тренинга може бити повећање мишићне масе као одговор на тренинг с отпором, или побољшање опоравка код спортова 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издржљивости.</a:t>
            </a:r>
            <a:endParaRPr lang="sr-Cyrl-RS" sz="2200" dirty="0" smtClean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490066"/>
          </a:xfrm>
        </p:spPr>
        <p:txBody>
          <a:bodyPr/>
          <a:lstStyle/>
          <a:p>
            <a:r>
              <a:rPr lang="sr-Cyrl-RS" sz="2800" dirty="0" smtClean="0">
                <a:latin typeface="Calibri" pitchFamily="34" charset="0"/>
                <a:cs typeface="Calibri" pitchFamily="34" charset="0"/>
              </a:rPr>
              <a:t>Протеини у исхрани након тренинга</a:t>
            </a:r>
            <a:endParaRPr lang="en-US" sz="28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836712"/>
            <a:ext cx="8928992" cy="5832648"/>
          </a:xfrm>
        </p:spPr>
        <p:txBody>
          <a:bodyPr/>
          <a:lstStyle/>
          <a:p>
            <a:endParaRPr lang="ru-RU" sz="2200" dirty="0" smtClean="0">
              <a:latin typeface="Calibri" pitchFamily="34" charset="0"/>
              <a:cs typeface="Calibri" pitchFamily="34" charset="0"/>
            </a:endParaRPr>
          </a:p>
          <a:p>
            <a:r>
              <a:rPr lang="ru-RU" sz="2200" dirty="0" smtClean="0">
                <a:latin typeface="Calibri" pitchFamily="34" charset="0"/>
                <a:cs typeface="Calibri" pitchFamily="34" charset="0"/>
              </a:rPr>
              <a:t>Опоравак 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спортисте након напорног тренинга представља комплексан план који се спроводи у циљу што боље адаптације организма на физиолошки стрес којем је организам спортисте 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изложен;</a:t>
            </a:r>
          </a:p>
          <a:p>
            <a:endParaRPr lang="ru-RU" sz="2200" dirty="0" smtClean="0">
              <a:latin typeface="Calibri" pitchFamily="34" charset="0"/>
              <a:cs typeface="Calibri" pitchFamily="34" charset="0"/>
            </a:endParaRPr>
          </a:p>
          <a:p>
            <a:r>
              <a:rPr lang="ru-RU" sz="2200" dirty="0" smtClean="0">
                <a:latin typeface="Calibri" pitchFamily="34" charset="0"/>
                <a:cs typeface="Calibri" pitchFamily="34" charset="0"/>
              </a:rPr>
              <a:t>Важну 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компоненту овог плана након и између тренинга представља исхрана, и пред њу се постављају следећи циљеви:</a:t>
            </a:r>
          </a:p>
          <a:p>
            <a:pPr marL="714375" indent="-266700">
              <a:buFont typeface="Calibri" pitchFamily="34" charset="0"/>
              <a:buChar char="‒"/>
            </a:pPr>
            <a:r>
              <a:rPr lang="ru-RU" sz="2200" dirty="0" smtClean="0">
                <a:latin typeface="Calibri" pitchFamily="34" charset="0"/>
                <a:cs typeface="Calibri" pitchFamily="34" charset="0"/>
              </a:rPr>
              <a:t>надокнада резерви гликогена у јетри и мишићима,</a:t>
            </a:r>
          </a:p>
          <a:p>
            <a:pPr marL="714375" indent="-266700">
              <a:buFont typeface="Calibri" pitchFamily="34" charset="0"/>
              <a:buChar char="‒"/>
            </a:pPr>
            <a:r>
              <a:rPr lang="ru-RU" sz="2200" dirty="0" smtClean="0">
                <a:latin typeface="Calibri" pitchFamily="34" charset="0"/>
                <a:cs typeface="Calibri" pitchFamily="34" charset="0"/>
              </a:rPr>
              <a:t>надокнада течности и електролита и</a:t>
            </a:r>
          </a:p>
          <a:p>
            <a:pPr marL="714375" indent="-266700">
              <a:buFont typeface="Calibri" pitchFamily="34" charset="0"/>
              <a:buChar char="‒"/>
            </a:pPr>
            <a:r>
              <a:rPr lang="ru-RU" sz="2200" dirty="0" smtClean="0">
                <a:latin typeface="Calibri" pitchFamily="34" charset="0"/>
                <a:cs typeface="Calibri" pitchFamily="34" charset="0"/>
              </a:rPr>
              <a:t>регенерација ткива и процеси адаптације након катаболичког стреса и оштећења која настају као последица тренинга.</a:t>
            </a:r>
          </a:p>
          <a:p>
            <a:endParaRPr lang="ru-RU" sz="2200" dirty="0" smtClean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490066"/>
          </a:xfrm>
        </p:spPr>
        <p:txBody>
          <a:bodyPr/>
          <a:lstStyle/>
          <a:p>
            <a:r>
              <a:rPr lang="sr-Cyrl-RS" sz="2800" dirty="0" smtClean="0">
                <a:latin typeface="Calibri" pitchFamily="34" charset="0"/>
                <a:cs typeface="Calibri" pitchFamily="34" charset="0"/>
              </a:rPr>
              <a:t>Протеини у исхрани након тренинга</a:t>
            </a:r>
            <a:endParaRPr lang="en-US" sz="28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836712"/>
            <a:ext cx="8928992" cy="5832648"/>
          </a:xfrm>
        </p:spPr>
        <p:txBody>
          <a:bodyPr/>
          <a:lstStyle/>
          <a:p>
            <a:endParaRPr lang="ru-RU" sz="2200" dirty="0" smtClean="0">
              <a:latin typeface="Calibri" pitchFamily="34" charset="0"/>
              <a:cs typeface="Calibri" pitchFamily="34" charset="0"/>
            </a:endParaRPr>
          </a:p>
          <a:p>
            <a:r>
              <a:rPr lang="ru-RU" sz="2200" dirty="0" smtClean="0">
                <a:latin typeface="Calibri" pitchFamily="34" charset="0"/>
                <a:cs typeface="Calibri" pitchFamily="34" charset="0"/>
              </a:rPr>
              <a:t>Протеини 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у исхрани интерагују с вежбањем тако што иницирају и обезбеђују потребне супстрате за синтезу контрактилних и метаболичких 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протеина, 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али такође утичу на структурне промене у немишићним ткивима, као што су лигаменти и 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кости;</a:t>
            </a:r>
          </a:p>
          <a:p>
            <a:endParaRPr lang="ru-RU" sz="1200" dirty="0" smtClean="0">
              <a:latin typeface="Calibri" pitchFamily="34" charset="0"/>
              <a:cs typeface="Calibri" pitchFamily="34" charset="0"/>
            </a:endParaRPr>
          </a:p>
          <a:p>
            <a:r>
              <a:rPr lang="ru-RU" sz="2200" b="1" dirty="0" smtClean="0">
                <a:latin typeface="Calibri" pitchFamily="34" charset="0"/>
                <a:cs typeface="Calibri" pitchFamily="34" charset="0"/>
              </a:rPr>
              <a:t>Тренинг представља снажан стимулус за синтезу </a:t>
            </a:r>
            <a:r>
              <a:rPr lang="ru-RU" sz="2200" b="1" dirty="0" smtClean="0">
                <a:latin typeface="Calibri" pitchFamily="34" charset="0"/>
                <a:cs typeface="Calibri" pitchFamily="34" charset="0"/>
              </a:rPr>
              <a:t>протеина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;</a:t>
            </a:r>
          </a:p>
          <a:p>
            <a:endParaRPr lang="ru-RU" sz="1200" dirty="0" smtClean="0">
              <a:latin typeface="Calibri" pitchFamily="34" charset="0"/>
              <a:cs typeface="Calibri" pitchFamily="34" charset="0"/>
            </a:endParaRPr>
          </a:p>
          <a:p>
            <a:r>
              <a:rPr lang="ru-RU" sz="2200" b="1" dirty="0" smtClean="0">
                <a:latin typeface="Calibri" pitchFamily="34" charset="0"/>
                <a:cs typeface="Calibri" pitchFamily="34" charset="0"/>
              </a:rPr>
              <a:t>Анаболички ефекат тренинга 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траје у периоду од краја тренинга до 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  48 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h након тренинга, али је </a:t>
            </a:r>
            <a:r>
              <a:rPr lang="ru-RU" sz="2200" b="1" dirty="0" smtClean="0">
                <a:latin typeface="Calibri" pitchFamily="34" charset="0"/>
                <a:cs typeface="Calibri" pitchFamily="34" charset="0"/>
              </a:rPr>
              <a:t>најизраженији непосредно након тренинга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 (до 2 h након тренинга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);</a:t>
            </a:r>
          </a:p>
          <a:p>
            <a:endParaRPr lang="ru-RU" sz="1200" dirty="0" smtClean="0">
              <a:latin typeface="Calibri" pitchFamily="34" charset="0"/>
              <a:cs typeface="Calibri" pitchFamily="34" charset="0"/>
            </a:endParaRPr>
          </a:p>
          <a:p>
            <a:r>
              <a:rPr lang="ru-RU" sz="2200" dirty="0" smtClean="0">
                <a:latin typeface="Calibri" pitchFamily="34" charset="0"/>
                <a:cs typeface="Calibri" pitchFamily="34" charset="0"/>
              </a:rPr>
              <a:t>У овом периоду синтеза мишића може бити већа од разградње, али само ако се обезбеде неопходни нутријенти за синтезу нових 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ткива;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490066"/>
          </a:xfrm>
        </p:spPr>
        <p:txBody>
          <a:bodyPr/>
          <a:lstStyle/>
          <a:p>
            <a:r>
              <a:rPr lang="sr-Cyrl-RS" sz="2800" dirty="0" smtClean="0">
                <a:latin typeface="Calibri" pitchFamily="34" charset="0"/>
                <a:cs typeface="Calibri" pitchFamily="34" charset="0"/>
              </a:rPr>
              <a:t>Протеини у исхрани након тренинга</a:t>
            </a:r>
            <a:endParaRPr lang="en-US" sz="28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913" y="1795463"/>
            <a:ext cx="9020175" cy="326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490066"/>
          </a:xfrm>
        </p:spPr>
        <p:txBody>
          <a:bodyPr/>
          <a:lstStyle/>
          <a:p>
            <a:r>
              <a:rPr lang="sr-Cyrl-RS" sz="2800" dirty="0" smtClean="0">
                <a:latin typeface="Calibri" pitchFamily="34" charset="0"/>
                <a:cs typeface="Calibri" pitchFamily="34" charset="0"/>
              </a:rPr>
              <a:t>Унос протеина пре спавања</a:t>
            </a:r>
            <a:endParaRPr lang="en-US" sz="28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836712"/>
            <a:ext cx="8928992" cy="5832648"/>
          </a:xfrm>
        </p:spPr>
        <p:txBody>
          <a:bodyPr/>
          <a:lstStyle/>
          <a:p>
            <a:r>
              <a:rPr lang="ru-RU" sz="2200" dirty="0" smtClean="0">
                <a:latin typeface="Calibri" pitchFamily="34" charset="0"/>
                <a:cs typeface="Calibri" pitchFamily="34" charset="0"/>
              </a:rPr>
              <a:t>Конзумација хране непосредно пре спавања је дуго била контроверзна тема;</a:t>
            </a:r>
          </a:p>
          <a:p>
            <a:r>
              <a:rPr lang="ru-RU" sz="2200" dirty="0" smtClean="0">
                <a:latin typeface="Calibri" pitchFamily="34" charset="0"/>
                <a:cs typeface="Calibri" pitchFamily="34" charset="0"/>
              </a:rPr>
              <a:t>Методолошка истраживања оригиналних студија указују на чињеницу да унос протеинских напитака или 2 сата након последњег оброка (вечера) има позитиван ефекат на 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синтезу протеина у мишићима и опоравак мишића;</a:t>
            </a:r>
          </a:p>
          <a:p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Унос 30</a:t>
            </a:r>
            <a:r>
              <a:rPr lang="en-US" sz="2200" dirty="0" smtClean="0">
                <a:latin typeface="Calibri" pitchFamily="34" charset="0"/>
                <a:cs typeface="Calibri" pitchFamily="34" charset="0"/>
              </a:rPr>
              <a:t> g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i="1" dirty="0" smtClean="0">
                <a:latin typeface="Calibri" pitchFamily="34" charset="0"/>
                <a:cs typeface="Calibri" pitchFamily="34" charset="0"/>
              </a:rPr>
              <a:t>whey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 протеина, 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30</a:t>
            </a:r>
            <a:r>
              <a:rPr lang="en-US" sz="2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smtClean="0">
                <a:latin typeface="Calibri" pitchFamily="34" charset="0"/>
                <a:cs typeface="Calibri" pitchFamily="34" charset="0"/>
              </a:rPr>
              <a:t>g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 казеина и 33 </a:t>
            </a:r>
            <a:r>
              <a:rPr lang="en-US" sz="2200" dirty="0" smtClean="0">
                <a:latin typeface="Calibri" pitchFamily="34" charset="0"/>
                <a:cs typeface="Calibri" pitchFamily="34" charset="0"/>
              </a:rPr>
              <a:t>g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 угљених хидрата непосредно пре спавања повећава стопу метаболизма у мировању (</a:t>
            </a:r>
            <a:r>
              <a:rPr lang="en-US" sz="2200" dirty="0" smtClean="0">
                <a:latin typeface="Calibri" pitchFamily="34" charset="0"/>
                <a:cs typeface="Calibri" pitchFamily="34" charset="0"/>
              </a:rPr>
              <a:t>resting metabolic rate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);</a:t>
            </a:r>
          </a:p>
          <a:p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Конзумација казеина пре спавања одржава липолизу и оксидацију масти током ноћног сна;</a:t>
            </a:r>
          </a:p>
          <a:p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Испитаници који су пре спавања конзумирали </a:t>
            </a:r>
            <a:r>
              <a:rPr lang="en-US" sz="2200" dirty="0" smtClean="0">
                <a:latin typeface="Calibri" pitchFamily="34" charset="0"/>
                <a:cs typeface="Calibri" pitchFamily="34" charset="0"/>
              </a:rPr>
              <a:t>27.5 g 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казеина</a:t>
            </a:r>
            <a:r>
              <a:rPr lang="en-US" sz="2200" dirty="0" smtClean="0">
                <a:latin typeface="Calibri" pitchFamily="34" charset="0"/>
                <a:cs typeface="Calibri" pitchFamily="34" charset="0"/>
              </a:rPr>
              <a:t>, </a:t>
            </a:r>
            <a:r>
              <a:rPr lang="en-US" sz="2200" dirty="0" smtClean="0">
                <a:latin typeface="Calibri" pitchFamily="34" charset="0"/>
                <a:cs typeface="Calibri" pitchFamily="34" charset="0"/>
              </a:rPr>
              <a:t>15 g 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угљених хидрата и</a:t>
            </a:r>
            <a:r>
              <a:rPr lang="en-US" sz="2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smtClean="0">
                <a:latin typeface="Calibri" pitchFamily="34" charset="0"/>
                <a:cs typeface="Calibri" pitchFamily="34" charset="0"/>
              </a:rPr>
              <a:t>0.1 </a:t>
            </a:r>
            <a:r>
              <a:rPr lang="en-US" sz="2200" dirty="0" smtClean="0">
                <a:latin typeface="Calibri" pitchFamily="34" charset="0"/>
                <a:cs typeface="Calibri" pitchFamily="34" charset="0"/>
              </a:rPr>
              <a:t>g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 масти током 12 недеља имали су већи пораст мишићне масе и већу мишићну снагу у односу на групу која је узимала плацебо.</a:t>
            </a:r>
            <a:endParaRPr lang="ru-RU" sz="2200" dirty="0" smtClean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490066"/>
          </a:xfrm>
        </p:spPr>
        <p:txBody>
          <a:bodyPr/>
          <a:lstStyle/>
          <a:p>
            <a:r>
              <a:rPr lang="sr-Cyrl-RS" sz="2800" dirty="0" smtClean="0">
                <a:latin typeface="Calibri" pitchFamily="34" charset="0"/>
                <a:cs typeface="Calibri" pitchFamily="34" charset="0"/>
              </a:rPr>
              <a:t>Анаболички ефекти протеина</a:t>
            </a:r>
            <a:endParaRPr lang="en-US" sz="28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836712"/>
            <a:ext cx="8928992" cy="5832648"/>
          </a:xfrm>
        </p:spPr>
        <p:txBody>
          <a:bodyPr/>
          <a:lstStyle/>
          <a:p>
            <a:r>
              <a:rPr lang="ru-RU" sz="2200" dirty="0" smtClean="0">
                <a:latin typeface="Calibri" pitchFamily="34" charset="0"/>
                <a:cs typeface="Calibri" pitchFamily="34" charset="0"/>
              </a:rPr>
              <a:t>Протеини се често деле на брзе и споре, према брзини апсорпције након 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уноса;</a:t>
            </a:r>
          </a:p>
          <a:p>
            <a:r>
              <a:rPr lang="ru-RU" sz="2200" dirty="0" smtClean="0">
                <a:latin typeface="Calibri" pitchFamily="34" charset="0"/>
                <a:cs typeface="Calibri" pitchFamily="34" charset="0"/>
              </a:rPr>
              <a:t>Протеини 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сурутке су брзи протеини, зато што се брзо варе и брзо 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апсорбују;</a:t>
            </a:r>
          </a:p>
          <a:p>
            <a:r>
              <a:rPr lang="ru-RU" sz="2200" dirty="0" smtClean="0">
                <a:latin typeface="Calibri" pitchFamily="34" charset="0"/>
                <a:cs typeface="Calibri" pitchFamily="34" charset="0"/>
              </a:rPr>
              <a:t>Унос протеина сурутке стимулише синтезу протеина и оксидацију, без ефекта на разградњу 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протеина;</a:t>
            </a:r>
          </a:p>
          <a:p>
            <a:r>
              <a:rPr lang="ru-RU" sz="2200" dirty="0" smtClean="0">
                <a:latin typeface="Calibri" pitchFamily="34" charset="0"/>
                <a:cs typeface="Calibri" pitchFamily="34" charset="0"/>
              </a:rPr>
              <a:t>Казеин је, с друге стране, спор протеин, јер је потребно дуже време за његову дигестију и 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апсорпцију;</a:t>
            </a:r>
          </a:p>
          <a:p>
            <a:r>
              <a:rPr lang="ru-RU" sz="2200" dirty="0" smtClean="0">
                <a:latin typeface="Calibri" pitchFamily="34" charset="0"/>
                <a:cs typeface="Calibri" pitchFamily="34" charset="0"/>
              </a:rPr>
              <a:t>Боље анаболичке карактеристике протеина сурутке су последица брже дигестије и апсорпције, што резултира већим постпрандијалним повећањем амино-киселина у плазми, чиме се повећава доступност амино-киселина, а с тим и синтеза протеина 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мишића;</a:t>
            </a:r>
          </a:p>
          <a:p>
            <a:r>
              <a:rPr lang="ru-RU" sz="2200" dirty="0" smtClean="0">
                <a:latin typeface="Calibri" pitchFamily="34" charset="0"/>
                <a:cs typeface="Calibri" pitchFamily="34" charset="0"/>
              </a:rPr>
              <a:t>Поред разлике у кинетици дигестије и апсорпције, протеини сурутке се од протеина казеина и соје разликују и по саставу 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амино-киселина.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490066"/>
          </a:xfrm>
        </p:spPr>
        <p:txBody>
          <a:bodyPr/>
          <a:lstStyle/>
          <a:p>
            <a:r>
              <a:rPr lang="sr-Cyrl-RS" sz="2800" dirty="0" smtClean="0">
                <a:latin typeface="Calibri" pitchFamily="34" charset="0"/>
                <a:cs typeface="Calibri" pitchFamily="34" charset="0"/>
              </a:rPr>
              <a:t>Комбиновани унос протеина и угљених хидрата</a:t>
            </a:r>
            <a:endParaRPr lang="en-US" sz="28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836712"/>
            <a:ext cx="8928992" cy="5832648"/>
          </a:xfrm>
        </p:spPr>
        <p:txBody>
          <a:bodyPr/>
          <a:lstStyle/>
          <a:p>
            <a:r>
              <a:rPr lang="ru-RU" sz="2200" dirty="0" smtClean="0">
                <a:latin typeface="Calibri" pitchFamily="34" charset="0"/>
                <a:cs typeface="Calibri" pitchFamily="34" charset="0"/>
              </a:rPr>
              <a:t>Унос протеина с угљеним хидратима не утиче значајно на синтезу гликогена када укупни унос угљених хидрата није ограничен и када задовољава потребе за потпуним попуњавањем резерви 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гликогена;</a:t>
            </a:r>
          </a:p>
          <a:p>
            <a:endParaRPr lang="ru-RU" sz="1200" dirty="0" smtClean="0">
              <a:latin typeface="Calibri" pitchFamily="34" charset="0"/>
              <a:cs typeface="Calibri" pitchFamily="34" charset="0"/>
            </a:endParaRPr>
          </a:p>
          <a:p>
            <a:r>
              <a:rPr lang="ru-RU" sz="2200" dirty="0" smtClean="0">
                <a:latin typeface="Calibri" pitchFamily="34" charset="0"/>
                <a:cs typeface="Calibri" pitchFamily="34" charset="0"/>
              </a:rPr>
              <a:t>Уколико 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спортиста има ограничен избор хране или има смањени енергетски унос, присуство протеина у оброку има повољан ефекат на ресинтезу 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гликогена;</a:t>
            </a:r>
          </a:p>
          <a:p>
            <a:endParaRPr lang="ru-RU" sz="1200" dirty="0" smtClean="0">
              <a:latin typeface="Calibri" pitchFamily="34" charset="0"/>
              <a:cs typeface="Calibri" pitchFamily="34" charset="0"/>
            </a:endParaRPr>
          </a:p>
          <a:p>
            <a:r>
              <a:rPr lang="ru-RU" sz="2200" dirty="0" smtClean="0">
                <a:latin typeface="Calibri" pitchFamily="34" charset="0"/>
                <a:cs typeface="Calibri" pitchFamily="34" charset="0"/>
              </a:rPr>
              <a:t>Опоравак 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и попуњавање резерви гликогена слични у групи спортиста која је конзумирала 0,8 g 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угљених хидрата/kg 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и 0,4 g протеина/kg телесне масе и у групи која је конзумирала само угљене хидрате 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   (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1,2 g 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угљених хирата/kg 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телесне масе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);</a:t>
            </a:r>
          </a:p>
          <a:p>
            <a:endParaRPr lang="ru-RU" sz="1200" dirty="0" smtClean="0">
              <a:latin typeface="Calibri" pitchFamily="34" charset="0"/>
              <a:cs typeface="Calibri" pitchFamily="34" charset="0"/>
            </a:endParaRPr>
          </a:p>
          <a:p>
            <a:r>
              <a:rPr lang="ru-RU" sz="2200" dirty="0" smtClean="0">
                <a:latin typeface="Calibri" pitchFamily="34" charset="0"/>
                <a:cs typeface="Calibri" pitchFamily="34" charset="0"/>
              </a:rPr>
              <a:t>Наведена чињеница је 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од користи за спортисте који имају вишеструке тренинге или више сесија током такмичења у току једног дана или наредног дана</a:t>
            </a:r>
            <a:endParaRPr lang="ru-RU" sz="2200" dirty="0" smtClean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Related ima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872" y="620688"/>
            <a:ext cx="7942257" cy="56166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490066"/>
          </a:xfrm>
        </p:spPr>
        <p:txBody>
          <a:bodyPr/>
          <a:lstStyle/>
          <a:p>
            <a:r>
              <a:rPr lang="sr-Cyrl-RS" sz="2800" dirty="0" smtClean="0">
                <a:latin typeface="Calibri" pitchFamily="34" charset="0"/>
                <a:cs typeface="Calibri" pitchFamily="34" charset="0"/>
              </a:rPr>
              <a:t>АВС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D</a:t>
            </a:r>
            <a:r>
              <a:rPr lang="sr-Cyrl-RS" sz="2800" dirty="0" smtClean="0">
                <a:latin typeface="Calibri" pitchFamily="34" charset="0"/>
                <a:cs typeface="Calibri" pitchFamily="34" charset="0"/>
              </a:rPr>
              <a:t> класификација суплемената</a:t>
            </a:r>
            <a:endParaRPr lang="en-US" sz="28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85736" y="764704"/>
            <a:ext cx="5972528" cy="6093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5796136" y="2636912"/>
            <a:ext cx="1800200" cy="36004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490066"/>
          </a:xfrm>
        </p:spPr>
        <p:txBody>
          <a:bodyPr/>
          <a:lstStyle/>
          <a:p>
            <a:r>
              <a:rPr lang="sr-Cyrl-RS" sz="2800" dirty="0" smtClean="0">
                <a:latin typeface="Calibri" pitchFamily="34" charset="0"/>
                <a:cs typeface="Calibri" pitchFamily="34" charset="0"/>
              </a:rPr>
              <a:t>АВС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D</a:t>
            </a:r>
            <a:r>
              <a:rPr lang="sr-Cyrl-RS" sz="2800" dirty="0" smtClean="0">
                <a:latin typeface="Calibri" pitchFamily="34" charset="0"/>
                <a:cs typeface="Calibri" pitchFamily="34" charset="0"/>
              </a:rPr>
              <a:t> класификација суплемената</a:t>
            </a:r>
            <a:endParaRPr lang="en-US" sz="28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15616" y="952500"/>
            <a:ext cx="6934200" cy="590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490066"/>
          </a:xfrm>
        </p:spPr>
        <p:txBody>
          <a:bodyPr/>
          <a:lstStyle/>
          <a:p>
            <a:r>
              <a:rPr lang="sr-Cyrl-RS" sz="2800" dirty="0" smtClean="0">
                <a:latin typeface="Calibri" pitchFamily="34" charset="0"/>
                <a:cs typeface="Calibri" pitchFamily="34" charset="0"/>
              </a:rPr>
              <a:t>АВС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D</a:t>
            </a:r>
            <a:r>
              <a:rPr lang="sr-Cyrl-RS" sz="2800" dirty="0" smtClean="0">
                <a:latin typeface="Calibri" pitchFamily="34" charset="0"/>
                <a:cs typeface="Calibri" pitchFamily="34" charset="0"/>
              </a:rPr>
              <a:t> класификација суплемената</a:t>
            </a:r>
            <a:endParaRPr lang="en-US" sz="28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08075" y="1381125"/>
            <a:ext cx="6927850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5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08075" y="908720"/>
            <a:ext cx="692785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490066"/>
          </a:xfrm>
        </p:spPr>
        <p:txBody>
          <a:bodyPr/>
          <a:lstStyle/>
          <a:p>
            <a:r>
              <a:rPr lang="sr-Cyrl-RS" sz="2800" dirty="0" smtClean="0">
                <a:latin typeface="Calibri" pitchFamily="34" charset="0"/>
                <a:cs typeface="Calibri" pitchFamily="34" charset="0"/>
              </a:rPr>
              <a:t>Извори протеина - млеко</a:t>
            </a:r>
            <a:endParaRPr lang="en-US" sz="28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836712"/>
            <a:ext cx="8928992" cy="5832648"/>
          </a:xfrm>
        </p:spPr>
        <p:txBody>
          <a:bodyPr/>
          <a:lstStyle/>
          <a:p>
            <a:r>
              <a:rPr lang="ru-RU" sz="2200" dirty="0" smtClean="0">
                <a:latin typeface="Calibri" pitchFamily="34" charset="0"/>
                <a:cs typeface="Calibri" pitchFamily="34" charset="0"/>
              </a:rPr>
              <a:t>Показано је да конзумирање млека током физичке активности убрзава опоравак мишића, побољшава обнову гликогена, побољшава хидрациони статус и коригује протеински баланс у корист синтезе протеина;</a:t>
            </a:r>
          </a:p>
          <a:p>
            <a:endParaRPr lang="ru-RU" sz="2200" dirty="0" smtClean="0">
              <a:latin typeface="Calibri" pitchFamily="34" charset="0"/>
              <a:cs typeface="Calibri" pitchFamily="34" charset="0"/>
            </a:endParaRPr>
          </a:p>
          <a:p>
            <a:r>
              <a:rPr lang="ru-RU" sz="2200" dirty="0" smtClean="0">
                <a:latin typeface="Calibri" pitchFamily="34" charset="0"/>
                <a:cs typeface="Calibri" pitchFamily="34" charset="0"/>
              </a:rPr>
              <a:t>Млеко може да се подели на две протеинске фракције: </a:t>
            </a:r>
            <a:r>
              <a:rPr lang="ru-RU" sz="2200" i="1" dirty="0" smtClean="0">
                <a:latin typeface="Calibri" pitchFamily="34" charset="0"/>
                <a:cs typeface="Calibri" pitchFamily="34" charset="0"/>
              </a:rPr>
              <a:t>whey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 протеине и казеин;</a:t>
            </a:r>
          </a:p>
          <a:p>
            <a:endParaRPr lang="ru-RU" sz="2200" dirty="0" smtClean="0">
              <a:latin typeface="Calibri" pitchFamily="34" charset="0"/>
              <a:cs typeface="Calibri" pitchFamily="34" charset="0"/>
            </a:endParaRPr>
          </a:p>
          <a:p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Обе наведене фракције представљају високо квалитетне протеине са високим садржајем леуцина, али се разликују у зависности од степена варења и утицаја на метаболизам протеина;</a:t>
            </a:r>
          </a:p>
          <a:p>
            <a:endParaRPr lang="sr-Cyrl-RS" sz="2200" dirty="0" smtClean="0">
              <a:latin typeface="Calibri" pitchFamily="34" charset="0"/>
              <a:cs typeface="Calibri" pitchFamily="34" charset="0"/>
            </a:endParaRPr>
          </a:p>
          <a:p>
            <a:r>
              <a:rPr lang="ru-RU" sz="2200" i="1" dirty="0" smtClean="0">
                <a:latin typeface="Calibri" pitchFamily="34" charset="0"/>
                <a:cs typeface="Calibri" pitchFamily="34" charset="0"/>
              </a:rPr>
              <a:t>Whey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 протеини су растворљиви у води, лако се мешају и брзо се варе.</a:t>
            </a:r>
            <a:endParaRPr lang="sr-Cyrl-RS" sz="2200" dirty="0" smtClean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490066"/>
          </a:xfrm>
        </p:spPr>
        <p:txBody>
          <a:bodyPr/>
          <a:lstStyle/>
          <a:p>
            <a:r>
              <a:rPr lang="sr-Cyrl-RS" sz="2800" dirty="0" smtClean="0">
                <a:latin typeface="Calibri" pitchFamily="34" charset="0"/>
                <a:cs typeface="Calibri" pitchFamily="34" charset="0"/>
              </a:rPr>
              <a:t>Извори протеина - млеко</a:t>
            </a:r>
            <a:endParaRPr lang="en-US" sz="28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836712"/>
            <a:ext cx="8928992" cy="5832648"/>
          </a:xfrm>
        </p:spPr>
        <p:txBody>
          <a:bodyPr/>
          <a:lstStyle/>
          <a:p>
            <a:r>
              <a:rPr lang="ru-RU" sz="2200" dirty="0" smtClean="0">
                <a:latin typeface="Calibri" pitchFamily="34" charset="0"/>
                <a:cs typeface="Calibri" pitchFamily="34" charset="0"/>
              </a:rPr>
              <a:t>За разлику од </a:t>
            </a:r>
            <a:r>
              <a:rPr lang="ru-RU" sz="2200" i="1" dirty="0" smtClean="0">
                <a:latin typeface="Calibri" pitchFamily="34" charset="0"/>
                <a:cs typeface="Calibri" pitchFamily="34" charset="0"/>
              </a:rPr>
              <a:t>whey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 протеина, казеин је нерастворљив у води, коагулише у таном цреву и теже се вари;</a:t>
            </a:r>
          </a:p>
          <a:p>
            <a:endParaRPr lang="ru-RU" sz="2200" dirty="0" smtClean="0">
              <a:latin typeface="Calibri" pitchFamily="34" charset="0"/>
              <a:cs typeface="Calibri" pitchFamily="34" charset="0"/>
            </a:endParaRPr>
          </a:p>
          <a:p>
            <a:r>
              <a:rPr lang="ru-RU" sz="2200" dirty="0" smtClean="0">
                <a:latin typeface="Calibri" pitchFamily="34" charset="0"/>
                <a:cs typeface="Calibri" pitchFamily="34" charset="0"/>
              </a:rPr>
              <a:t>Казеин садржи опиоидне пептиде који успоравају мотилитет гастроинтестиналног тракта;</a:t>
            </a:r>
          </a:p>
          <a:p>
            <a:endParaRPr lang="ru-RU" sz="2200" dirty="0" smtClean="0">
              <a:latin typeface="Calibri" pitchFamily="34" charset="0"/>
              <a:cs typeface="Calibri" pitchFamily="34" charset="0"/>
            </a:endParaRPr>
          </a:p>
          <a:p>
            <a:r>
              <a:rPr lang="ru-RU" sz="2200" dirty="0" smtClean="0">
                <a:latin typeface="Calibri" pitchFamily="34" charset="0"/>
                <a:cs typeface="Calibri" pitchFamily="34" charset="0"/>
              </a:rPr>
              <a:t>Давање болуса од 30 </a:t>
            </a:r>
            <a:r>
              <a:rPr lang="en-US" sz="2200" dirty="0" smtClean="0">
                <a:latin typeface="Calibri" pitchFamily="34" charset="0"/>
                <a:cs typeface="Calibri" pitchFamily="34" charset="0"/>
              </a:rPr>
              <a:t>g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ru-RU" sz="2200" i="1" dirty="0" smtClean="0">
                <a:latin typeface="Calibri" pitchFamily="34" charset="0"/>
                <a:cs typeface="Calibri" pitchFamily="34" charset="0"/>
              </a:rPr>
              <a:t>whey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протеина изазвало је изражено повећање концентрације аминокиселина у плазми након 100 минута, при чему су се вредности вратиле на основне за 300 минута;</a:t>
            </a:r>
          </a:p>
          <a:p>
            <a:endParaRPr lang="ru-RU" sz="2200" dirty="0" smtClean="0">
              <a:latin typeface="Calibri" pitchFamily="34" charset="0"/>
              <a:cs typeface="Calibri" pitchFamily="34" charset="0"/>
            </a:endParaRPr>
          </a:p>
          <a:p>
            <a:r>
              <a:rPr lang="ru-RU" sz="2200" dirty="0" smtClean="0">
                <a:latin typeface="Calibri" pitchFamily="34" charset="0"/>
                <a:cs typeface="Calibri" pitchFamily="34" charset="0"/>
              </a:rPr>
              <a:t>Давање болуса 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од 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43 </a:t>
            </a:r>
            <a:r>
              <a:rPr lang="en-US" sz="2200" dirty="0" smtClean="0">
                <a:latin typeface="Calibri" pitchFamily="34" charset="0"/>
                <a:cs typeface="Calibri" pitchFamily="34" charset="0"/>
              </a:rPr>
              <a:t>g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 казеина изазвало је спорије и незнатније повећање концентрације аминокиселина, које је трајало дуже од 300 минута.</a:t>
            </a:r>
            <a:endParaRPr lang="sr-Cyrl-RS" sz="2200" dirty="0" smtClean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490066"/>
          </a:xfrm>
        </p:spPr>
        <p:txBody>
          <a:bodyPr/>
          <a:lstStyle/>
          <a:p>
            <a:r>
              <a:rPr lang="sr-Cyrl-RS" sz="2800" dirty="0" smtClean="0">
                <a:latin typeface="Calibri" pitchFamily="34" charset="0"/>
                <a:cs typeface="Calibri" pitchFamily="34" charset="0"/>
              </a:rPr>
              <a:t>Извори протеина - јаја</a:t>
            </a:r>
            <a:endParaRPr lang="en-US" sz="28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836712"/>
            <a:ext cx="8928992" cy="5832648"/>
          </a:xfrm>
        </p:spPr>
        <p:txBody>
          <a:bodyPr/>
          <a:lstStyle/>
          <a:p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Јаја представљају идеалан извор протеина за спортисте имајући у виду лаку сварљивост и идеалан аминокиселински састав;</a:t>
            </a:r>
          </a:p>
          <a:p>
            <a:endParaRPr lang="sr-Cyrl-RS" sz="500" dirty="0" smtClean="0">
              <a:latin typeface="Calibri" pitchFamily="34" charset="0"/>
              <a:cs typeface="Calibri" pitchFamily="34" charset="0"/>
            </a:endParaRPr>
          </a:p>
          <a:p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Критике на рачун уноса јаја у погледу садржаја холестерола, оповргава чињеница да не постоји корелација иумеђу уноса јаја и коронарне болести срца и развоја атеросклерозе;</a:t>
            </a:r>
          </a:p>
          <a:p>
            <a:endParaRPr lang="sr-Cyrl-RS" sz="500" dirty="0" smtClean="0">
              <a:latin typeface="Calibri" pitchFamily="34" charset="0"/>
              <a:cs typeface="Calibri" pitchFamily="34" charset="0"/>
            </a:endParaRPr>
          </a:p>
          <a:p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Једно цело јаје садржи 75 </a:t>
            </a:r>
            <a:r>
              <a:rPr lang="en-US" sz="2200" dirty="0" smtClean="0">
                <a:latin typeface="Calibri" pitchFamily="34" charset="0"/>
                <a:cs typeface="Calibri" pitchFamily="34" charset="0"/>
              </a:rPr>
              <a:t>kcal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, </a:t>
            </a:r>
            <a:r>
              <a:rPr lang="en-US" sz="2200" dirty="0" smtClean="0">
                <a:latin typeface="Calibri" pitchFamily="34" charset="0"/>
                <a:cs typeface="Calibri" pitchFamily="34" charset="0"/>
              </a:rPr>
              <a:t>6 </a:t>
            </a:r>
            <a:r>
              <a:rPr lang="en-US" sz="2200" dirty="0" smtClean="0">
                <a:latin typeface="Calibri" pitchFamily="34" charset="0"/>
                <a:cs typeface="Calibri" pitchFamily="34" charset="0"/>
              </a:rPr>
              <a:t>g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 протеина и 1,5 </a:t>
            </a:r>
            <a:r>
              <a:rPr lang="en-US" sz="2200" dirty="0" smtClean="0">
                <a:latin typeface="Calibri" pitchFamily="34" charset="0"/>
                <a:cs typeface="Calibri" pitchFamily="34" charset="0"/>
              </a:rPr>
              <a:t>g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 засићених масти, док једно беланце садржи 16 </a:t>
            </a:r>
            <a:r>
              <a:rPr lang="en-US" sz="2200" dirty="0" smtClean="0">
                <a:latin typeface="Calibri" pitchFamily="34" charset="0"/>
                <a:cs typeface="Calibri" pitchFamily="34" charset="0"/>
              </a:rPr>
              <a:t>kcal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, 3,5 </a:t>
            </a:r>
            <a:r>
              <a:rPr lang="en-US" sz="2200" dirty="0" smtClean="0">
                <a:latin typeface="Calibri" pitchFamily="34" charset="0"/>
                <a:cs typeface="Calibri" pitchFamily="34" charset="0"/>
              </a:rPr>
              <a:t>g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 протеина 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и не садржи масти;</a:t>
            </a:r>
          </a:p>
          <a:p>
            <a:endParaRPr lang="sr-Cyrl-RS" sz="500" dirty="0" smtClean="0">
              <a:latin typeface="Calibri" pitchFamily="34" charset="0"/>
              <a:cs typeface="Calibri" pitchFamily="34" charset="0"/>
            </a:endParaRPr>
          </a:p>
          <a:p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Показано је да примена протеина јаја након физичке активности у дозама од 20 </a:t>
            </a:r>
            <a:r>
              <a:rPr lang="en-US" sz="2200" dirty="0" smtClean="0">
                <a:latin typeface="Calibri" pitchFamily="34" charset="0"/>
                <a:cs typeface="Calibri" pitchFamily="34" charset="0"/>
              </a:rPr>
              <a:t>g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и 40 </a:t>
            </a:r>
            <a:r>
              <a:rPr lang="en-US" sz="2200" dirty="0" smtClean="0">
                <a:latin typeface="Calibri" pitchFamily="34" charset="0"/>
                <a:cs typeface="Calibri" pitchFamily="34" charset="0"/>
              </a:rPr>
              <a:t>g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знатно повећава синтезу протеина, како у скелетним мишићима, тако и протеина плазме;</a:t>
            </a:r>
          </a:p>
          <a:p>
            <a:endParaRPr lang="sr-Cyrl-RS" sz="500" dirty="0" smtClean="0">
              <a:latin typeface="Calibri" pitchFamily="34" charset="0"/>
              <a:cs typeface="Calibri" pitchFamily="34" charset="0"/>
            </a:endParaRPr>
          </a:p>
          <a:p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Јаја такође представљају значајан извор леуцина, а такође рибофлавина </a:t>
            </a:r>
            <a:r>
              <a:rPr lang="sv-SE" sz="2200" dirty="0" smtClean="0">
                <a:latin typeface="Calibri" pitchFamily="34" charset="0"/>
                <a:cs typeface="Calibri" pitchFamily="34" charset="0"/>
              </a:rPr>
              <a:t>(15% RDA), 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селена </a:t>
            </a:r>
            <a:r>
              <a:rPr lang="sv-SE" sz="2200" dirty="0" smtClean="0">
                <a:latin typeface="Calibri" pitchFamily="34" charset="0"/>
                <a:cs typeface="Calibri" pitchFamily="34" charset="0"/>
              </a:rPr>
              <a:t>(17</a:t>
            </a:r>
            <a:r>
              <a:rPr lang="sv-SE" sz="2200" dirty="0" smtClean="0">
                <a:latin typeface="Calibri" pitchFamily="34" charset="0"/>
                <a:cs typeface="Calibri" pitchFamily="34" charset="0"/>
              </a:rPr>
              <a:t>% RDA) 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и витамина</a:t>
            </a:r>
            <a:r>
              <a:rPr lang="sv-SE" sz="2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v-SE" sz="2200" dirty="0" smtClean="0">
                <a:latin typeface="Calibri" pitchFamily="34" charset="0"/>
                <a:cs typeface="Calibri" pitchFamily="34" charset="0"/>
              </a:rPr>
              <a:t>K (31% RDA</a:t>
            </a:r>
            <a:r>
              <a:rPr lang="sv-SE" sz="2200" dirty="0" smtClean="0">
                <a:latin typeface="Calibri" pitchFamily="34" charset="0"/>
                <a:cs typeface="Calibri" pitchFamily="34" charset="0"/>
              </a:rPr>
              <a:t>)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;</a:t>
            </a:r>
          </a:p>
          <a:p>
            <a:endParaRPr lang="sr-Cyrl-RS" sz="500" dirty="0" smtClean="0">
              <a:latin typeface="Calibri" pitchFamily="34" charset="0"/>
              <a:cs typeface="Calibri" pitchFamily="34" charset="0"/>
            </a:endParaRPr>
          </a:p>
          <a:p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Јаја садрже холин, који побљшава когнитивне способности, као и лутеин и зеаксантин, каротеноиде који делују антиоксидантно.</a:t>
            </a:r>
          </a:p>
          <a:p>
            <a:endParaRPr lang="sr-Cyrl-RS" sz="2200" dirty="0" smtClean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490066"/>
          </a:xfrm>
        </p:spPr>
        <p:txBody>
          <a:bodyPr/>
          <a:lstStyle/>
          <a:p>
            <a:r>
              <a:rPr lang="sr-Cyrl-RS" sz="2800" dirty="0" smtClean="0">
                <a:latin typeface="Calibri" pitchFamily="34" charset="0"/>
                <a:cs typeface="Calibri" pitchFamily="34" charset="0"/>
              </a:rPr>
              <a:t>Извори протеина - месо</a:t>
            </a:r>
            <a:endParaRPr lang="en-US" sz="28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836712"/>
            <a:ext cx="8928992" cy="5832648"/>
          </a:xfrm>
        </p:spPr>
        <p:txBody>
          <a:bodyPr/>
          <a:lstStyle/>
          <a:p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Протеини меса представљају главни извор протеина у исхрани највећег дела популације;</a:t>
            </a:r>
          </a:p>
          <a:p>
            <a:endParaRPr lang="sr-Cyrl-RS" sz="500" dirty="0" smtClean="0">
              <a:latin typeface="Calibri" pitchFamily="34" charset="0"/>
              <a:cs typeface="Calibri" pitchFamily="34" charset="0"/>
            </a:endParaRPr>
          </a:p>
          <a:p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Протеини меса представљају одличан извор есенцијалних масних киселина;</a:t>
            </a:r>
          </a:p>
          <a:p>
            <a:endParaRPr lang="sr-Cyrl-RS" sz="500" dirty="0" smtClean="0">
              <a:latin typeface="Calibri" pitchFamily="34" charset="0"/>
              <a:cs typeface="Calibri" pitchFamily="34" charset="0"/>
            </a:endParaRPr>
          </a:p>
          <a:p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Говедина је уобичајена препорука имајући у виду садржи све есенцијалне аминокиселине, чији је однос приближан односу у хуманом скелетном мишићу;</a:t>
            </a:r>
          </a:p>
          <a:p>
            <a:endParaRPr lang="sr-Cyrl-RS" sz="500" dirty="0" smtClean="0">
              <a:latin typeface="Calibri" pitchFamily="34" charset="0"/>
              <a:cs typeface="Calibri" pitchFamily="34" charset="0"/>
            </a:endParaRPr>
          </a:p>
          <a:p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Шницла од око 115 </a:t>
            </a:r>
            <a:r>
              <a:rPr lang="en-US" sz="2200" dirty="0" smtClean="0">
                <a:latin typeface="Calibri" pitchFamily="34" charset="0"/>
                <a:cs typeface="Calibri" pitchFamily="34" charset="0"/>
              </a:rPr>
              <a:t>g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, садржи око 30 </a:t>
            </a:r>
            <a:r>
              <a:rPr lang="en-US" sz="2200" dirty="0" smtClean="0">
                <a:latin typeface="Calibri" pitchFamily="34" charset="0"/>
                <a:cs typeface="Calibri" pitchFamily="34" charset="0"/>
              </a:rPr>
              <a:t>g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 аминокиселина, од чега 10 </a:t>
            </a:r>
            <a:r>
              <a:rPr lang="en-US" sz="2200" dirty="0" smtClean="0">
                <a:latin typeface="Calibri" pitchFamily="34" charset="0"/>
                <a:cs typeface="Calibri" pitchFamily="34" charset="0"/>
              </a:rPr>
              <a:t>g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 чине есенцијалне аминокиселине;</a:t>
            </a:r>
          </a:p>
          <a:p>
            <a:endParaRPr lang="sr-Cyrl-RS" sz="500" dirty="0" smtClean="0">
              <a:latin typeface="Calibri" pitchFamily="34" charset="0"/>
              <a:cs typeface="Calibri" pitchFamily="34" charset="0"/>
            </a:endParaRPr>
          </a:p>
          <a:p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Говедина и друга меса су битан извор микронутритијената попут гвожђа, селена, витамина А, В</a:t>
            </a:r>
            <a:r>
              <a:rPr lang="sr-Cyrl-RS" sz="2200" baseline="-25000" dirty="0" smtClean="0">
                <a:latin typeface="Calibri" pitchFamily="34" charset="0"/>
                <a:cs typeface="Calibri" pitchFamily="34" charset="0"/>
              </a:rPr>
              <a:t>12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 и В</a:t>
            </a:r>
            <a:r>
              <a:rPr lang="sr-Cyrl-RS" sz="2200" baseline="-25000" dirty="0" smtClean="0">
                <a:latin typeface="Calibri" pitchFamily="34" charset="0"/>
                <a:cs typeface="Calibri" pitchFamily="34" charset="0"/>
              </a:rPr>
              <a:t>9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, који не могу да се обезбеде уносом биљних протеинских намирница;</a:t>
            </a:r>
          </a:p>
          <a:p>
            <a:endParaRPr lang="sr-Cyrl-RS" sz="500" dirty="0" smtClean="0">
              <a:latin typeface="Calibri" pitchFamily="34" charset="0"/>
              <a:cs typeface="Calibri" pitchFamily="34" charset="0"/>
            </a:endParaRPr>
          </a:p>
          <a:p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Исхране које садрже месо показују знатно већи број позитивних ефеката у односу на вегетеријанске исхране.</a:t>
            </a:r>
            <a:endParaRPr lang="sr-Cyrl-RS" sz="2200" dirty="0" smtClean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490066"/>
          </a:xfrm>
        </p:spPr>
        <p:txBody>
          <a:bodyPr/>
          <a:lstStyle/>
          <a:p>
            <a:r>
              <a:rPr lang="en-US" sz="2800" i="1" dirty="0" smtClean="0">
                <a:latin typeface="Calibri" pitchFamily="34" charset="0"/>
                <a:cs typeface="Calibri" pitchFamily="34" charset="0"/>
              </a:rPr>
              <a:t>Whey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2800" dirty="0" smtClean="0">
                <a:latin typeface="Calibri" pitchFamily="34" charset="0"/>
                <a:cs typeface="Calibri" pitchFamily="34" charset="0"/>
              </a:rPr>
              <a:t>протеин</a:t>
            </a:r>
            <a:endParaRPr lang="en-US" sz="28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836712"/>
            <a:ext cx="8928992" cy="5832648"/>
          </a:xfrm>
        </p:spPr>
        <p:txBody>
          <a:bodyPr/>
          <a:lstStyle/>
          <a:p>
            <a:r>
              <a:rPr lang="ru-RU" sz="2200" dirty="0" smtClean="0">
                <a:latin typeface="Calibri" pitchFamily="34" charset="0"/>
                <a:cs typeface="Calibri" pitchFamily="34" charset="0"/>
              </a:rPr>
              <a:t>Тип 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протеина који представља најбољи извор амино-киселина јесте протеин сурутке, који највише стимулише анаболички одговор скелетних 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мишића;</a:t>
            </a:r>
          </a:p>
          <a:p>
            <a:r>
              <a:rPr lang="ru-RU" sz="2200" b="1" i="1" dirty="0" smtClean="0">
                <a:latin typeface="Calibri" pitchFamily="34" charset="0"/>
                <a:cs typeface="Calibri" pitchFamily="34" charset="0"/>
              </a:rPr>
              <a:t>Whey</a:t>
            </a:r>
            <a:r>
              <a:rPr lang="ru-RU" sz="2200" b="1" dirty="0" smtClean="0">
                <a:latin typeface="Calibri" pitchFamily="34" charset="0"/>
                <a:cs typeface="Calibri" pitchFamily="34" charset="0"/>
              </a:rPr>
              <a:t> протеин 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је један од најпопуларнијих и најзначајнијих дијететских суплемената, који има велики утицај у опоравку 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спортиста;</a:t>
            </a:r>
          </a:p>
          <a:p>
            <a:endParaRPr lang="ru-RU" sz="2200" dirty="0" smtClean="0">
              <a:latin typeface="Calibri" pitchFamily="34" charset="0"/>
              <a:cs typeface="Calibri" pitchFamily="34" charset="0"/>
            </a:endParaRPr>
          </a:p>
          <a:p>
            <a:endParaRPr lang="sr-Cyrl-RS" sz="2200" dirty="0" smtClean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35842" name="Picture 2" descr="Related imag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1720" y="3284984"/>
            <a:ext cx="4762500" cy="31718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490066"/>
          </a:xfrm>
        </p:spPr>
        <p:txBody>
          <a:bodyPr/>
          <a:lstStyle/>
          <a:p>
            <a:r>
              <a:rPr lang="en-US" sz="2800" i="1" dirty="0" smtClean="0">
                <a:latin typeface="Calibri" pitchFamily="34" charset="0"/>
                <a:cs typeface="Calibri" pitchFamily="34" charset="0"/>
              </a:rPr>
              <a:t>Whey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2800" dirty="0" smtClean="0">
                <a:latin typeface="Calibri" pitchFamily="34" charset="0"/>
                <a:cs typeface="Calibri" pitchFamily="34" charset="0"/>
              </a:rPr>
              <a:t>протеин</a:t>
            </a:r>
            <a:endParaRPr lang="en-US" sz="28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836712"/>
            <a:ext cx="8928992" cy="5832648"/>
          </a:xfrm>
        </p:spPr>
        <p:txBody>
          <a:bodyPr/>
          <a:lstStyle/>
          <a:p>
            <a:r>
              <a:rPr lang="ru-RU" sz="2200" dirty="0" smtClean="0">
                <a:latin typeface="Calibri" pitchFamily="34" charset="0"/>
                <a:cs typeface="Calibri" pitchFamily="34" charset="0"/>
              </a:rPr>
              <a:t>Протеин сурутке (</a:t>
            </a:r>
            <a:r>
              <a:rPr lang="ru-RU" sz="2200" i="1" dirty="0" smtClean="0">
                <a:latin typeface="Calibri" pitchFamily="34" charset="0"/>
                <a:cs typeface="Calibri" pitchFamily="34" charset="0"/>
              </a:rPr>
              <a:t>whey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) има највећу биолошку расположивост у односу на друге протеине, јер му је амино-киселински састав 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највреднији;</a:t>
            </a:r>
          </a:p>
          <a:p>
            <a:r>
              <a:rPr lang="ru-RU" sz="2200" dirty="0" smtClean="0">
                <a:latin typeface="Calibri" pitchFamily="34" charset="0"/>
                <a:cs typeface="Calibri" pitchFamily="34" charset="0"/>
              </a:rPr>
              <a:t>То значи да садржи највише амино-киселина разгранатог ланца (BCAA) као и све есенцијалне амино-киселине - </a:t>
            </a:r>
            <a:r>
              <a:rPr lang="ru-RU" sz="2200" i="1" dirty="0" smtClean="0">
                <a:latin typeface="Calibri" pitchFamily="34" charset="0"/>
                <a:cs typeface="Calibri" pitchFamily="34" charset="0"/>
              </a:rPr>
              <a:t>Whey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 садржи амино-киселине леуцин и глутамин, које су наважније у изградњи и расту 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мишића;</a:t>
            </a:r>
          </a:p>
          <a:p>
            <a:r>
              <a:rPr lang="ru-RU" sz="2200" dirty="0" smtClean="0">
                <a:latin typeface="Calibri" pitchFamily="34" charset="0"/>
                <a:cs typeface="Calibri" pitchFamily="34" charset="0"/>
              </a:rPr>
              <a:t>Предност whey протеина у односу на друге врсте протеина је у следећем:</a:t>
            </a:r>
          </a:p>
          <a:p>
            <a:pPr marL="714375" indent="-266700">
              <a:buFont typeface="Calibri" pitchFamily="34" charset="0"/>
              <a:buChar char="‒"/>
            </a:pPr>
            <a:r>
              <a:rPr lang="ru-RU" sz="2200" dirty="0" smtClean="0">
                <a:latin typeface="Calibri" pitchFamily="34" charset="0"/>
                <a:cs typeface="Calibri" pitchFamily="34" charset="0"/>
              </a:rPr>
              <a:t>брже се метаболише и апсорбује у односу на остале протеине,</a:t>
            </a:r>
          </a:p>
          <a:p>
            <a:pPr marL="714375" indent="-266700">
              <a:buFont typeface="Calibri" pitchFamily="34" charset="0"/>
              <a:buChar char="‒"/>
            </a:pPr>
            <a:r>
              <a:rPr lang="ru-RU" sz="2200" dirty="0" smtClean="0">
                <a:latin typeface="Calibri" pitchFamily="34" charset="0"/>
                <a:cs typeface="Calibri" pitchFamily="34" charset="0"/>
              </a:rPr>
              <a:t>боље се меша с течностима,</a:t>
            </a:r>
          </a:p>
          <a:p>
            <a:pPr marL="714375" indent="-266700">
              <a:buFont typeface="Calibri" pitchFamily="34" charset="0"/>
              <a:buChar char="‒"/>
            </a:pPr>
            <a:r>
              <a:rPr lang="ru-RU" sz="2200" dirty="0" smtClean="0">
                <a:latin typeface="Calibri" pitchFamily="34" charset="0"/>
                <a:cs typeface="Calibri" pitchFamily="34" charset="0"/>
              </a:rPr>
              <a:t>представља извор висококвалитетних протеина,</a:t>
            </a:r>
          </a:p>
          <a:p>
            <a:pPr marL="714375" indent="-266700">
              <a:buFont typeface="Calibri" pitchFamily="34" charset="0"/>
              <a:buChar char="‒"/>
            </a:pPr>
            <a:r>
              <a:rPr lang="ru-RU" sz="2200" dirty="0" smtClean="0">
                <a:latin typeface="Calibri" pitchFamily="34" charset="0"/>
                <a:cs typeface="Calibri" pitchFamily="34" charset="0"/>
              </a:rPr>
              <a:t>ниво амино-киселина у крви брзо расте, што стимулише синтезу протеина и</a:t>
            </a:r>
          </a:p>
          <a:p>
            <a:pPr marL="714375" indent="-266700">
              <a:buFont typeface="Calibri" pitchFamily="34" charset="0"/>
              <a:buChar char="‒"/>
            </a:pPr>
            <a:r>
              <a:rPr lang="ru-RU" sz="2200" dirty="0" smtClean="0">
                <a:latin typeface="Calibri" pitchFamily="34" charset="0"/>
                <a:cs typeface="Calibri" pitchFamily="34" charset="0"/>
              </a:rPr>
              <a:t>одличан је извор амино-киселина разгранатог ланца (BCAA).</a:t>
            </a:r>
          </a:p>
          <a:p>
            <a:endParaRPr lang="ru-RU" sz="2200" dirty="0" smtClean="0">
              <a:latin typeface="Calibri" pitchFamily="34" charset="0"/>
              <a:cs typeface="Calibri" pitchFamily="34" charset="0"/>
            </a:endParaRPr>
          </a:p>
          <a:p>
            <a:endParaRPr lang="ru-RU" sz="2200" dirty="0" smtClean="0">
              <a:latin typeface="Calibri" pitchFamily="34" charset="0"/>
              <a:cs typeface="Calibri" pitchFamily="34" charset="0"/>
            </a:endParaRPr>
          </a:p>
          <a:p>
            <a:endParaRPr lang="sr-Cyrl-RS" sz="2200" dirty="0" smtClean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490066"/>
          </a:xfrm>
        </p:spPr>
        <p:txBody>
          <a:bodyPr/>
          <a:lstStyle/>
          <a:p>
            <a:r>
              <a:rPr lang="en-US" sz="2800" i="1" dirty="0" smtClean="0">
                <a:latin typeface="Calibri" pitchFamily="34" charset="0"/>
                <a:cs typeface="Calibri" pitchFamily="34" charset="0"/>
              </a:rPr>
              <a:t>Whey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2800" dirty="0" smtClean="0">
                <a:latin typeface="Calibri" pitchFamily="34" charset="0"/>
                <a:cs typeface="Calibri" pitchFamily="34" charset="0"/>
              </a:rPr>
              <a:t>протеин</a:t>
            </a:r>
            <a:endParaRPr lang="en-US" sz="28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836712"/>
            <a:ext cx="8928992" cy="5832648"/>
          </a:xfrm>
        </p:spPr>
        <p:txBody>
          <a:bodyPr/>
          <a:lstStyle/>
          <a:p>
            <a:endParaRPr lang="sr-Cyrl-RS" sz="2200" dirty="0" smtClean="0">
              <a:latin typeface="Calibri" pitchFamily="34" charset="0"/>
              <a:cs typeface="Calibri" pitchFamily="34" charset="0"/>
            </a:endParaRPr>
          </a:p>
          <a:p>
            <a:endParaRPr lang="en-US" sz="2200" dirty="0" smtClean="0">
              <a:latin typeface="Calibri" pitchFamily="34" charset="0"/>
              <a:cs typeface="Calibri" pitchFamily="34" charset="0"/>
            </a:endParaRPr>
          </a:p>
          <a:p>
            <a:r>
              <a:rPr lang="ru-RU" sz="2200" dirty="0" smtClean="0">
                <a:latin typeface="Calibri" pitchFamily="34" charset="0"/>
                <a:cs typeface="Calibri" pitchFamily="34" charset="0"/>
              </a:rPr>
              <a:t>Унос 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протеина сурутке </a:t>
            </a:r>
            <a:r>
              <a:rPr lang="ru-RU" sz="2200" b="1" u="sng" dirty="0" smtClean="0">
                <a:latin typeface="Calibri" pitchFamily="34" charset="0"/>
                <a:cs typeface="Calibri" pitchFamily="34" charset="0"/>
              </a:rPr>
              <a:t>брзо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 стимулише синтезу 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протеина;</a:t>
            </a:r>
          </a:p>
          <a:p>
            <a:endParaRPr lang="ru-RU" sz="1200" dirty="0" smtClean="0">
              <a:latin typeface="Calibri" pitchFamily="34" charset="0"/>
              <a:cs typeface="Calibri" pitchFamily="34" charset="0"/>
            </a:endParaRPr>
          </a:p>
          <a:p>
            <a:r>
              <a:rPr lang="ru-RU" sz="2200" dirty="0" smtClean="0">
                <a:latin typeface="Calibri" pitchFamily="34" charset="0"/>
                <a:cs typeface="Calibri" pitchFamily="34" charset="0"/>
              </a:rPr>
              <a:t>Према 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AIS класификацији суплемената, </a:t>
            </a:r>
            <a:r>
              <a:rPr lang="ru-RU" sz="2200" i="1" dirty="0" smtClean="0">
                <a:latin typeface="Calibri" pitchFamily="34" charset="0"/>
                <a:cs typeface="Calibri" pitchFamily="34" charset="0"/>
              </a:rPr>
              <a:t>whey 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протеин 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спада у А групу 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суплемената - 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обезбеђује корисне и правовремене изворе енергије и хранљивих састојке за исхрану 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спортисте;</a:t>
            </a:r>
          </a:p>
          <a:p>
            <a:endParaRPr lang="ru-RU" sz="1200" dirty="0" smtClean="0">
              <a:latin typeface="Calibri" pitchFamily="34" charset="0"/>
              <a:cs typeface="Calibri" pitchFamily="34" charset="0"/>
            </a:endParaRPr>
          </a:p>
          <a:p>
            <a:r>
              <a:rPr lang="ru-RU" sz="2200" dirty="0" smtClean="0">
                <a:latin typeface="Calibri" pitchFamily="34" charset="0"/>
                <a:cs typeface="Calibri" pitchFamily="34" charset="0"/>
              </a:rPr>
              <a:t>Према истраживањима, код особа које редовно тренирају, везивање амино-киселина за мишиће и спречавање оштећења протеина након суплементације представља константан процес, тако да се само разликује његов интензитет, док 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је његово 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постојање 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неупитно.</a:t>
            </a:r>
            <a:endParaRPr lang="ru-RU" sz="2200" dirty="0" smtClean="0">
              <a:latin typeface="Calibri" pitchFamily="34" charset="0"/>
              <a:cs typeface="Calibri" pitchFamily="34" charset="0"/>
            </a:endParaRPr>
          </a:p>
          <a:p>
            <a:endParaRPr lang="ru-RU" sz="2200" dirty="0" smtClean="0">
              <a:latin typeface="Calibri" pitchFamily="34" charset="0"/>
              <a:cs typeface="Calibri" pitchFamily="34" charset="0"/>
            </a:endParaRPr>
          </a:p>
          <a:p>
            <a:endParaRPr lang="sr-Cyrl-RS" sz="2200" dirty="0" smtClean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6011" y="1484784"/>
            <a:ext cx="8551978" cy="3290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82352" y="274638"/>
            <a:ext cx="8579296" cy="490066"/>
          </a:xfrm>
        </p:spPr>
        <p:txBody>
          <a:bodyPr/>
          <a:lstStyle/>
          <a:p>
            <a:r>
              <a:rPr lang="sr-Cyrl-RS" sz="2800" dirty="0" smtClean="0">
                <a:latin typeface="Calibri" pitchFamily="34" charset="0"/>
                <a:cs typeface="Calibri" pitchFamily="34" charset="0"/>
              </a:rPr>
              <a:t>Учесталост употребе појединих суплемената у спорту</a:t>
            </a:r>
            <a:endParaRPr lang="en-US" sz="2800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490066"/>
          </a:xfrm>
        </p:spPr>
        <p:txBody>
          <a:bodyPr/>
          <a:lstStyle/>
          <a:p>
            <a:r>
              <a:rPr lang="sr-Cyrl-RS" sz="2800" dirty="0" smtClean="0">
                <a:latin typeface="Calibri" pitchFamily="34" charset="0"/>
                <a:cs typeface="Calibri" pitchFamily="34" charset="0"/>
              </a:rPr>
              <a:t>Комбинована примена различитих протеина</a:t>
            </a:r>
            <a:endParaRPr lang="en-US" sz="28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836712"/>
            <a:ext cx="8928992" cy="5832648"/>
          </a:xfrm>
        </p:spPr>
        <p:txBody>
          <a:bodyPr/>
          <a:lstStyle/>
          <a:p>
            <a:endParaRPr lang="sr-Cyrl-RS" sz="2200" dirty="0" smtClean="0">
              <a:latin typeface="Calibri" pitchFamily="34" charset="0"/>
              <a:cs typeface="Calibri" pitchFamily="34" charset="0"/>
            </a:endParaRPr>
          </a:p>
          <a:p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Резултати већег броја истраживања указују на бољу ефикасност комбиноване примене различитих протеина у односу на примену само једног облика протеина;</a:t>
            </a:r>
          </a:p>
          <a:p>
            <a:endParaRPr lang="sr-Cyrl-RS" sz="2200" dirty="0" smtClean="0">
              <a:latin typeface="Calibri" pitchFamily="34" charset="0"/>
              <a:cs typeface="Calibri" pitchFamily="34" charset="0"/>
            </a:endParaRPr>
          </a:p>
          <a:p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Показано је да комбинација 40 </a:t>
            </a:r>
            <a:r>
              <a:rPr lang="en-US" sz="2200" dirty="0" smtClean="0">
                <a:latin typeface="Calibri" pitchFamily="34" charset="0"/>
                <a:cs typeface="Calibri" pitchFamily="34" charset="0"/>
              </a:rPr>
              <a:t>g </a:t>
            </a:r>
            <a:r>
              <a:rPr lang="en-US" sz="2200" i="1" dirty="0" smtClean="0">
                <a:latin typeface="Calibri" pitchFamily="34" charset="0"/>
                <a:cs typeface="Calibri" pitchFamily="34" charset="0"/>
              </a:rPr>
              <a:t>whey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 протеина и 8 </a:t>
            </a:r>
            <a:r>
              <a:rPr lang="en-US" sz="2200" dirty="0" smtClean="0">
                <a:latin typeface="Calibri" pitchFamily="34" charset="0"/>
                <a:cs typeface="Calibri" pitchFamily="34" charset="0"/>
              </a:rPr>
              <a:t>g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 казеина изазива најобољи ефекат у погледу прираста мишићне масе у поређењу са применом </a:t>
            </a:r>
            <a:r>
              <a:rPr lang="en-US" sz="2200" dirty="0" smtClean="0">
                <a:latin typeface="Calibri" pitchFamily="34" charset="0"/>
                <a:cs typeface="Calibri" pitchFamily="34" charset="0"/>
              </a:rPr>
              <a:t>40 g </a:t>
            </a:r>
            <a:r>
              <a:rPr lang="en-US" sz="2200" i="1" dirty="0" smtClean="0">
                <a:latin typeface="Calibri" pitchFamily="34" charset="0"/>
                <a:cs typeface="Calibri" pitchFamily="34" charset="0"/>
              </a:rPr>
              <a:t>whey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 протеина</a:t>
            </a:r>
            <a:r>
              <a:rPr lang="en-US" sz="2200" dirty="0" smtClean="0">
                <a:latin typeface="Calibri" pitchFamily="34" charset="0"/>
                <a:cs typeface="Calibri" pitchFamily="34" charset="0"/>
              </a:rPr>
              <a:t>, </a:t>
            </a:r>
            <a:r>
              <a:rPr lang="en-US" sz="2200" dirty="0" smtClean="0">
                <a:latin typeface="Calibri" pitchFamily="34" charset="0"/>
                <a:cs typeface="Calibri" pitchFamily="34" charset="0"/>
              </a:rPr>
              <a:t>5 g 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глутамина и</a:t>
            </a:r>
            <a:r>
              <a:rPr lang="en-US" sz="2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smtClean="0">
                <a:latin typeface="Calibri" pitchFamily="34" charset="0"/>
                <a:cs typeface="Calibri" pitchFamily="34" charset="0"/>
              </a:rPr>
              <a:t>3 </a:t>
            </a:r>
            <a:r>
              <a:rPr lang="en-US" sz="2200" dirty="0" smtClean="0">
                <a:latin typeface="Calibri" pitchFamily="34" charset="0"/>
                <a:cs typeface="Calibri" pitchFamily="34" charset="0"/>
              </a:rPr>
              <a:t>g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smtClean="0">
                <a:latin typeface="Calibri" pitchFamily="34" charset="0"/>
                <a:cs typeface="Calibri" pitchFamily="34" charset="0"/>
              </a:rPr>
              <a:t>BCAA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;</a:t>
            </a:r>
          </a:p>
          <a:p>
            <a:endParaRPr lang="sr-Cyrl-RS" sz="2200" dirty="0" smtClean="0">
              <a:latin typeface="Calibri" pitchFamily="34" charset="0"/>
              <a:cs typeface="Calibri" pitchFamily="34" charset="0"/>
            </a:endParaRPr>
          </a:p>
          <a:p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Комбинована примена </a:t>
            </a:r>
            <a:r>
              <a:rPr lang="en-US" sz="2200" i="1" dirty="0" smtClean="0">
                <a:latin typeface="Calibri" pitchFamily="34" charset="0"/>
                <a:cs typeface="Calibri" pitchFamily="34" charset="0"/>
              </a:rPr>
              <a:t>whey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 протеина 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и протеина соје испољава бољи ефекат на прираст мишићне масе, примењен након физичке активности, у односу на изоловану примену </a:t>
            </a:r>
            <a:r>
              <a:rPr lang="en-US" sz="2200" i="1" dirty="0" smtClean="0">
                <a:latin typeface="Calibri" pitchFamily="34" charset="0"/>
                <a:cs typeface="Calibri" pitchFamily="34" charset="0"/>
              </a:rPr>
              <a:t>whey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протеина;</a:t>
            </a:r>
          </a:p>
          <a:p>
            <a:endParaRPr lang="sr-Cyrl-RS" sz="2200" dirty="0" smtClean="0">
              <a:latin typeface="Calibri" pitchFamily="34" charset="0"/>
              <a:cs typeface="Calibri" pitchFamily="34" charset="0"/>
            </a:endParaRPr>
          </a:p>
          <a:p>
            <a:endParaRPr lang="ru-RU" sz="2200" dirty="0" smtClean="0">
              <a:latin typeface="Calibri" pitchFamily="34" charset="0"/>
              <a:cs typeface="Calibri" pitchFamily="34" charset="0"/>
            </a:endParaRPr>
          </a:p>
          <a:p>
            <a:endParaRPr lang="ru-RU" sz="2200" dirty="0" smtClean="0">
              <a:latin typeface="Calibri" pitchFamily="34" charset="0"/>
              <a:cs typeface="Calibri" pitchFamily="34" charset="0"/>
            </a:endParaRPr>
          </a:p>
          <a:p>
            <a:endParaRPr lang="sr-Cyrl-RS" sz="2200" dirty="0" smtClean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490066"/>
          </a:xfrm>
        </p:spPr>
        <p:txBody>
          <a:bodyPr/>
          <a:lstStyle/>
          <a:p>
            <a:r>
              <a:rPr lang="sr-Cyrl-RS" sz="2800" dirty="0" smtClean="0">
                <a:latin typeface="Calibri" pitchFamily="34" charset="0"/>
                <a:cs typeface="Calibri" pitchFamily="34" charset="0"/>
              </a:rPr>
              <a:t>Различити начини припреме протеина</a:t>
            </a:r>
            <a:endParaRPr lang="en-US" sz="28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836712"/>
            <a:ext cx="8928992" cy="5832648"/>
          </a:xfrm>
        </p:spPr>
        <p:txBody>
          <a:bodyPr/>
          <a:lstStyle/>
          <a:p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Густина хранљивих материја се дефинише као садржај појединих нутритијената (протеини, угљени хидрати, масти) по енергетској јединице неке намирнице;</a:t>
            </a:r>
          </a:p>
          <a:p>
            <a:endParaRPr lang="sr-Cyrl-RS" sz="1000" dirty="0" smtClean="0">
              <a:latin typeface="Calibri" pitchFamily="34" charset="0"/>
              <a:cs typeface="Calibri" pitchFamily="34" charset="0"/>
            </a:endParaRPr>
          </a:p>
          <a:p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Комерцијални начини припреме хране врло често могу да измене густину хранљивих материја – 2</a:t>
            </a:r>
            <a:r>
              <a:rPr lang="en-US" sz="2200" dirty="0" smtClean="0">
                <a:latin typeface="Calibri" pitchFamily="34" charset="0"/>
                <a:cs typeface="Calibri" pitchFamily="34" charset="0"/>
              </a:rPr>
              <a:t>,5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smtClean="0">
                <a:latin typeface="Calibri" pitchFamily="34" charset="0"/>
                <a:cs typeface="Calibri" pitchFamily="34" charset="0"/>
              </a:rPr>
              <a:t>dl 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пуномасног млека садржи 150 </a:t>
            </a:r>
            <a:r>
              <a:rPr lang="en-US" sz="2200" dirty="0" smtClean="0">
                <a:latin typeface="Calibri" pitchFamily="34" charset="0"/>
                <a:cs typeface="Calibri" pitchFamily="34" charset="0"/>
              </a:rPr>
              <a:t>cal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 и 8 </a:t>
            </a:r>
            <a:r>
              <a:rPr lang="en-US" sz="2200" dirty="0" smtClean="0">
                <a:latin typeface="Calibri" pitchFamily="34" charset="0"/>
                <a:cs typeface="Calibri" pitchFamily="34" charset="0"/>
              </a:rPr>
              <a:t>g 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протеина, док иста количина обраног млека садржи 90 </a:t>
            </a:r>
            <a:r>
              <a:rPr lang="en-US" sz="2200" dirty="0" smtClean="0">
                <a:latin typeface="Calibri" pitchFamily="34" charset="0"/>
                <a:cs typeface="Calibri" pitchFamily="34" charset="0"/>
              </a:rPr>
              <a:t>cal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 и 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9 </a:t>
            </a:r>
            <a:r>
              <a:rPr lang="en-US" sz="2200" dirty="0" smtClean="0">
                <a:latin typeface="Calibri" pitchFamily="34" charset="0"/>
                <a:cs typeface="Calibri" pitchFamily="34" charset="0"/>
              </a:rPr>
              <a:t>g 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протеина;</a:t>
            </a:r>
          </a:p>
          <a:p>
            <a:endParaRPr lang="en-US" sz="1000" dirty="0" smtClean="0">
              <a:latin typeface="Calibri" pitchFamily="34" charset="0"/>
              <a:cs typeface="Calibri" pitchFamily="34" charset="0"/>
            </a:endParaRPr>
          </a:p>
          <a:p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При припреми суплемената од млека користе се посебни сепаратори који одвајају лактозу и масти од протеина, а додавање киселине изазива коагулацију казеина и његово таложење на дну, док </a:t>
            </a:r>
            <a:r>
              <a:rPr lang="ru-RU" sz="2200" i="1" dirty="0" smtClean="0">
                <a:latin typeface="Calibri" pitchFamily="34" charset="0"/>
                <a:cs typeface="Calibri" pitchFamily="34" charset="0"/>
              </a:rPr>
              <a:t>whey 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протеини остају на врху;</a:t>
            </a:r>
          </a:p>
          <a:p>
            <a:endParaRPr lang="ru-RU" sz="1000" dirty="0" smtClean="0">
              <a:latin typeface="Calibri" pitchFamily="34" charset="0"/>
              <a:cs typeface="Calibri" pitchFamily="34" charset="0"/>
            </a:endParaRPr>
          </a:p>
          <a:p>
            <a:r>
              <a:rPr lang="ru-RU" sz="2200" dirty="0" smtClean="0">
                <a:latin typeface="Calibri" pitchFamily="34" charset="0"/>
                <a:cs typeface="Calibri" pitchFamily="34" charset="0"/>
              </a:rPr>
              <a:t>Тако добијени протеини се даље филтрирају, тако да протеински производи за суплементацију у спорту садрже 70%-80% протеина.</a:t>
            </a:r>
            <a:endParaRPr lang="sr-Cyrl-RS" sz="2200" dirty="0" smtClean="0">
              <a:latin typeface="Calibri" pitchFamily="34" charset="0"/>
              <a:cs typeface="Calibri" pitchFamily="34" charset="0"/>
            </a:endParaRPr>
          </a:p>
          <a:p>
            <a:endParaRPr lang="sr-Cyrl-RS" sz="2200" dirty="0" smtClean="0">
              <a:latin typeface="Calibri" pitchFamily="34" charset="0"/>
              <a:cs typeface="Calibri" pitchFamily="34" charset="0"/>
            </a:endParaRPr>
          </a:p>
          <a:p>
            <a:endParaRPr lang="ru-RU" sz="2200" dirty="0" smtClean="0">
              <a:latin typeface="Calibri" pitchFamily="34" charset="0"/>
              <a:cs typeface="Calibri" pitchFamily="34" charset="0"/>
            </a:endParaRPr>
          </a:p>
          <a:p>
            <a:endParaRPr lang="ru-RU" sz="2200" dirty="0" smtClean="0">
              <a:latin typeface="Calibri" pitchFamily="34" charset="0"/>
              <a:cs typeface="Calibri" pitchFamily="34" charset="0"/>
            </a:endParaRPr>
          </a:p>
          <a:p>
            <a:endParaRPr lang="sr-Cyrl-RS" sz="2200" dirty="0" smtClean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490066"/>
          </a:xfrm>
        </p:spPr>
        <p:txBody>
          <a:bodyPr/>
          <a:lstStyle/>
          <a:p>
            <a:r>
              <a:rPr lang="sr-Cyrl-RS" sz="2800" dirty="0" smtClean="0">
                <a:latin typeface="Calibri" pitchFamily="34" charset="0"/>
                <a:cs typeface="Calibri" pitchFamily="34" charset="0"/>
              </a:rPr>
              <a:t>Различити начини припреме протеина - филтрација</a:t>
            </a:r>
            <a:endParaRPr lang="en-US" sz="28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836712"/>
            <a:ext cx="8928992" cy="5832648"/>
          </a:xfrm>
        </p:spPr>
        <p:txBody>
          <a:bodyPr/>
          <a:lstStyle/>
          <a:p>
            <a:endParaRPr lang="sr-Cyrl-RS" sz="2200" dirty="0" smtClean="0">
              <a:latin typeface="Calibri" pitchFamily="34" charset="0"/>
              <a:cs typeface="Calibri" pitchFamily="34" charset="0"/>
            </a:endParaRPr>
          </a:p>
          <a:p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Постоји више метода филтрације, при чему свака од њих има позитивне и негативне стране;</a:t>
            </a:r>
          </a:p>
          <a:p>
            <a:endParaRPr lang="sr-Cyrl-RS" sz="1000" dirty="0" smtClean="0">
              <a:latin typeface="Calibri" pitchFamily="34" charset="0"/>
              <a:cs typeface="Calibri" pitchFamily="34" charset="0"/>
            </a:endParaRPr>
          </a:p>
          <a:p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Две најчешће методе филтрације су: јонска размена и микро/ултрафилтрациона метода;</a:t>
            </a:r>
          </a:p>
          <a:p>
            <a:endParaRPr lang="sr-Cyrl-RS" sz="1000" dirty="0" smtClean="0">
              <a:latin typeface="Calibri" pitchFamily="34" charset="0"/>
              <a:cs typeface="Calibri" pitchFamily="34" charset="0"/>
            </a:endParaRPr>
          </a:p>
          <a:p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Јонска размена подразумева излагање протеинског извора хлороводоничној киселини и натријум хидроксиду при чему се ствара електрични набој на молекулима протеина и омогућава се њихова сепарација од молекула масти и лактозе;</a:t>
            </a:r>
          </a:p>
          <a:p>
            <a:endParaRPr lang="sr-Cyrl-RS" sz="1000" dirty="0" smtClean="0">
              <a:latin typeface="Calibri" pitchFamily="34" charset="0"/>
              <a:cs typeface="Calibri" pitchFamily="34" charset="0"/>
            </a:endParaRPr>
          </a:p>
          <a:p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Позитивне стране ове методе су релативно ниска цена и једноставност, а негативне стране су денатурација поједних протеина који испољавају антиканцерогена и имунопротективна својства.</a:t>
            </a:r>
          </a:p>
          <a:p>
            <a:endParaRPr lang="ru-RU" sz="2200" dirty="0" smtClean="0">
              <a:latin typeface="Calibri" pitchFamily="34" charset="0"/>
              <a:cs typeface="Calibri" pitchFamily="34" charset="0"/>
            </a:endParaRPr>
          </a:p>
          <a:p>
            <a:endParaRPr lang="ru-RU" sz="2200" dirty="0" smtClean="0">
              <a:latin typeface="Calibri" pitchFamily="34" charset="0"/>
              <a:cs typeface="Calibri" pitchFamily="34" charset="0"/>
            </a:endParaRPr>
          </a:p>
          <a:p>
            <a:endParaRPr lang="sr-Cyrl-RS" sz="2200" dirty="0" smtClean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778098"/>
          </a:xfrm>
        </p:spPr>
        <p:txBody>
          <a:bodyPr/>
          <a:lstStyle/>
          <a:p>
            <a:r>
              <a:rPr lang="sr-Cyrl-RS" sz="2800" dirty="0" smtClean="0">
                <a:latin typeface="Calibri" pitchFamily="34" charset="0"/>
                <a:cs typeface="Calibri" pitchFamily="34" charset="0"/>
              </a:rPr>
              <a:t>Различити начини припреме протеина – хидролизовани протеини</a:t>
            </a:r>
            <a:endParaRPr lang="en-US" sz="28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836712"/>
            <a:ext cx="8928992" cy="5832648"/>
          </a:xfrm>
        </p:spPr>
        <p:txBody>
          <a:bodyPr/>
          <a:lstStyle/>
          <a:p>
            <a:endParaRPr lang="sr-Cyrl-RS" sz="2200" dirty="0" smtClean="0">
              <a:latin typeface="Calibri" pitchFamily="34" charset="0"/>
              <a:cs typeface="Calibri" pitchFamily="34" charset="0"/>
            </a:endParaRPr>
          </a:p>
          <a:p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Резултати истраживања указују на чињеницу да се највећа стопа апсорпције постиже применом ди или трипептида, у поређењу са применом аминокиселина или читавих протеина;</a:t>
            </a:r>
          </a:p>
          <a:p>
            <a:endParaRPr lang="sr-Cyrl-RS" sz="1000" dirty="0" smtClean="0">
              <a:latin typeface="Calibri" pitchFamily="34" charset="0"/>
              <a:cs typeface="Calibri" pitchFamily="34" charset="0"/>
            </a:endParaRPr>
          </a:p>
          <a:p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Примена хидролизата протеина изазива скок концентрације инсулина у плазми који је 2 до 4 пута већи у односу на примену протеина млека или раствора глукозе;</a:t>
            </a:r>
          </a:p>
          <a:p>
            <a:endParaRPr lang="sr-Cyrl-RS" sz="1000" dirty="0" smtClean="0">
              <a:latin typeface="Calibri" pitchFamily="34" charset="0"/>
              <a:cs typeface="Calibri" pitchFamily="34" charset="0"/>
            </a:endParaRPr>
          </a:p>
          <a:p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Примена хидолизата </a:t>
            </a:r>
            <a:r>
              <a:rPr lang="en-US" sz="2200" i="1" dirty="0" smtClean="0">
                <a:latin typeface="Calibri" pitchFamily="34" charset="0"/>
                <a:cs typeface="Calibri" pitchFamily="34" charset="0"/>
              </a:rPr>
              <a:t>whey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протеина и казеина изазива већу желудачну секрецију, као и знатније повећање глукозозависних инсулинотропних полипептида у плазми;</a:t>
            </a:r>
          </a:p>
          <a:p>
            <a:endParaRPr lang="sr-Cyrl-RS" sz="1000" dirty="0" smtClean="0">
              <a:latin typeface="Calibri" pitchFamily="34" charset="0"/>
              <a:cs typeface="Calibri" pitchFamily="34" charset="0"/>
            </a:endParaRPr>
          </a:p>
          <a:p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Степен апсорпције може у великој мери да утиче на стварање повољнијег односа анаболичких хормона;</a:t>
            </a:r>
          </a:p>
          <a:p>
            <a:endParaRPr lang="sr-Cyrl-RS" sz="2200" dirty="0" smtClean="0">
              <a:latin typeface="Calibri" pitchFamily="34" charset="0"/>
              <a:cs typeface="Calibri" pitchFamily="34" charset="0"/>
            </a:endParaRPr>
          </a:p>
          <a:p>
            <a:endParaRPr lang="ru-RU" sz="2200" dirty="0" smtClean="0">
              <a:latin typeface="Calibri" pitchFamily="34" charset="0"/>
              <a:cs typeface="Calibri" pitchFamily="34" charset="0"/>
            </a:endParaRPr>
          </a:p>
          <a:p>
            <a:endParaRPr lang="ru-RU" sz="2200" dirty="0" smtClean="0">
              <a:latin typeface="Calibri" pitchFamily="34" charset="0"/>
              <a:cs typeface="Calibri" pitchFamily="34" charset="0"/>
            </a:endParaRPr>
          </a:p>
          <a:p>
            <a:endParaRPr lang="sr-Cyrl-RS" sz="2200" dirty="0" smtClean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778098"/>
          </a:xfrm>
        </p:spPr>
        <p:txBody>
          <a:bodyPr/>
          <a:lstStyle/>
          <a:p>
            <a:r>
              <a:rPr lang="sr-Cyrl-RS" sz="2800" dirty="0" smtClean="0">
                <a:latin typeface="Calibri" pitchFamily="34" charset="0"/>
                <a:cs typeface="Calibri" pitchFamily="34" charset="0"/>
              </a:rPr>
              <a:t>Дигестивни ензими у протеинима</a:t>
            </a:r>
            <a:endParaRPr lang="en-US" sz="28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836712"/>
            <a:ext cx="8928992" cy="5832648"/>
          </a:xfrm>
        </p:spPr>
        <p:txBody>
          <a:bodyPr/>
          <a:lstStyle/>
          <a:p>
            <a:endParaRPr lang="sr-Cyrl-RS" sz="2200" dirty="0" smtClean="0">
              <a:latin typeface="Calibri" pitchFamily="34" charset="0"/>
              <a:cs typeface="Calibri" pitchFamily="34" charset="0"/>
            </a:endParaRPr>
          </a:p>
          <a:p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Последњих година се повећава садржај дигестивних ензима у производима за суплементацију спортиста;</a:t>
            </a:r>
          </a:p>
          <a:p>
            <a:endParaRPr lang="sr-Cyrl-RS" sz="1000" dirty="0" smtClean="0">
              <a:latin typeface="Calibri" pitchFamily="34" charset="0"/>
              <a:cs typeface="Calibri" pitchFamily="34" charset="0"/>
            </a:endParaRPr>
          </a:p>
          <a:p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Протеазе хидролизују протеине до одрђених пептида или до појединачних аминокиселина;</a:t>
            </a:r>
          </a:p>
          <a:p>
            <a:endParaRPr lang="sr-Cyrl-RS" sz="1000" dirty="0" smtClean="0">
              <a:latin typeface="Calibri" pitchFamily="34" charset="0"/>
              <a:cs typeface="Calibri" pitchFamily="34" charset="0"/>
            </a:endParaRPr>
          </a:p>
          <a:p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Лучење протеолитичких ензима се изгледа током година смањује, чиме се практично смањује могућност варења обилних оброка, тако да примена протеаза и липаза побољшава варење;</a:t>
            </a:r>
          </a:p>
          <a:p>
            <a:endParaRPr lang="sr-Cyrl-RS" sz="1000" dirty="0" smtClean="0">
              <a:latin typeface="Calibri" pitchFamily="34" charset="0"/>
              <a:cs typeface="Calibri" pitchFamily="34" charset="0"/>
            </a:endParaRPr>
          </a:p>
          <a:p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Дигестивни ензими такође смањују квалитативну разлику између појединих извора протеина;</a:t>
            </a:r>
          </a:p>
          <a:p>
            <a:endParaRPr lang="sr-Cyrl-RS" sz="1000" dirty="0" smtClean="0">
              <a:latin typeface="Calibri" pitchFamily="34" charset="0"/>
              <a:cs typeface="Calibri" pitchFamily="34" charset="0"/>
            </a:endParaRPr>
          </a:p>
          <a:p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Код особа код којих је потребно повећати концентрацију аминокиселина у плазми пожељна је примена дијететских прозеинских производа који садрже дигестивне ензиме.</a:t>
            </a:r>
          </a:p>
          <a:p>
            <a:endParaRPr lang="sr-Cyrl-RS" sz="2200" dirty="0" smtClean="0">
              <a:latin typeface="Calibri" pitchFamily="34" charset="0"/>
              <a:cs typeface="Calibri" pitchFamily="34" charset="0"/>
            </a:endParaRPr>
          </a:p>
          <a:p>
            <a:endParaRPr lang="sr-Cyrl-RS" sz="2200" dirty="0" smtClean="0">
              <a:latin typeface="Calibri" pitchFamily="34" charset="0"/>
              <a:cs typeface="Calibri" pitchFamily="34" charset="0"/>
            </a:endParaRPr>
          </a:p>
          <a:p>
            <a:endParaRPr lang="ru-RU" sz="2200" dirty="0" smtClean="0">
              <a:latin typeface="Calibri" pitchFamily="34" charset="0"/>
              <a:cs typeface="Calibri" pitchFamily="34" charset="0"/>
            </a:endParaRPr>
          </a:p>
          <a:p>
            <a:endParaRPr lang="ru-RU" sz="2200" dirty="0" smtClean="0">
              <a:latin typeface="Calibri" pitchFamily="34" charset="0"/>
              <a:cs typeface="Calibri" pitchFamily="34" charset="0"/>
            </a:endParaRPr>
          </a:p>
          <a:p>
            <a:endParaRPr lang="sr-Cyrl-RS" sz="2200" dirty="0" smtClean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490066"/>
          </a:xfrm>
        </p:spPr>
        <p:txBody>
          <a:bodyPr/>
          <a:lstStyle/>
          <a:p>
            <a:r>
              <a:rPr lang="sr-Cyrl-RS" sz="2800" dirty="0" smtClean="0">
                <a:latin typeface="Calibri" pitchFamily="34" charset="0"/>
                <a:cs typeface="Calibri" pitchFamily="34" charset="0"/>
              </a:rPr>
              <a:t>Протеинурија код спортиста</a:t>
            </a:r>
            <a:endParaRPr lang="en-US" sz="28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836712"/>
            <a:ext cx="8928992" cy="5832648"/>
          </a:xfrm>
        </p:spPr>
        <p:txBody>
          <a:bodyPr/>
          <a:lstStyle/>
          <a:p>
            <a:r>
              <a:rPr lang="ru-RU" sz="2200" dirty="0" smtClean="0">
                <a:latin typeface="Calibri" pitchFamily="34" charset="0"/>
                <a:cs typeface="Calibri" pitchFamily="34" charset="0"/>
              </a:rPr>
              <a:t>У физиолошким условима дневно излучивање протеина је од око 40-80 mg (обично &lt;150 mg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) 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- током вежбања, нарочито продуженог трајања и великог интензтета настаје повећано лучење протеина (енг. </a:t>
            </a:r>
            <a:r>
              <a:rPr lang="en-US" sz="2200" i="1" dirty="0" smtClean="0">
                <a:latin typeface="Calibri" pitchFamily="34" charset="0"/>
                <a:cs typeface="Calibri" pitchFamily="34" charset="0"/>
              </a:rPr>
              <a:t>Exercise associated </a:t>
            </a:r>
            <a:r>
              <a:rPr lang="en-US" sz="2200" i="1" dirty="0" err="1" smtClean="0">
                <a:latin typeface="Calibri" pitchFamily="34" charset="0"/>
                <a:cs typeface="Calibri" pitchFamily="34" charset="0"/>
              </a:rPr>
              <a:t>proteinuria</a:t>
            </a:r>
            <a:r>
              <a:rPr lang="en-US" sz="2200" i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smtClean="0">
                <a:latin typeface="Calibri" pitchFamily="34" charset="0"/>
                <a:cs typeface="Calibri" pitchFamily="34" charset="0"/>
              </a:rPr>
              <a:t>- EAP</a:t>
            </a:r>
            <a:r>
              <a:rPr lang="en-US" sz="2200" dirty="0" smtClean="0">
                <a:latin typeface="Calibri" pitchFamily="34" charset="0"/>
                <a:cs typeface="Calibri" pitchFamily="34" charset="0"/>
              </a:rPr>
              <a:t>)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;</a:t>
            </a:r>
          </a:p>
          <a:p>
            <a:r>
              <a:rPr lang="ru-RU" sz="2200" dirty="0" smtClean="0">
                <a:latin typeface="Calibri" pitchFamily="34" charset="0"/>
                <a:cs typeface="Calibri" pitchFamily="34" charset="0"/>
              </a:rPr>
              <a:t>Инциденција 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протеинурије након напорног вежбања варира од 11% до 100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%;</a:t>
            </a:r>
          </a:p>
          <a:p>
            <a:r>
              <a:rPr lang="ru-RU" sz="2200" dirty="0" smtClean="0">
                <a:latin typeface="Calibri" pitchFamily="34" charset="0"/>
                <a:cs typeface="Calibri" pitchFamily="34" charset="0"/>
              </a:rPr>
              <a:t>Озбиљност протенурије удружене са вежбањем може бити изражена у μg/min или у mg/d. Стопа лучења протеина може да се креће од 86 μg/min (123 mg/d) до 5100 μg/min (7,34 g/d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), али ретко </a:t>
            </a:r>
            <a:r>
              <a:rPr lang="sv-SE" sz="2200" dirty="0" smtClean="0">
                <a:latin typeface="Calibri" pitchFamily="34" charset="0"/>
                <a:cs typeface="Calibri" pitchFamily="34" charset="0"/>
              </a:rPr>
              <a:t>прелази 400 μg/min (576 mg/d</a:t>
            </a:r>
            <a:r>
              <a:rPr lang="sv-SE" sz="2200" dirty="0" smtClean="0">
                <a:latin typeface="Calibri" pitchFamily="34" charset="0"/>
                <a:cs typeface="Calibri" pitchFamily="34" charset="0"/>
              </a:rPr>
              <a:t>)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;</a:t>
            </a:r>
          </a:p>
          <a:p>
            <a:r>
              <a:rPr lang="ru-RU" sz="2200" dirty="0" smtClean="0">
                <a:latin typeface="Calibri" pitchFamily="34" charset="0"/>
                <a:cs typeface="Calibri" pitchFamily="34" charset="0"/>
              </a:rPr>
              <a:t>Количина и врста протеина који се могу наћи у урину зависи од више фактора:</a:t>
            </a:r>
          </a:p>
          <a:p>
            <a:pPr marL="714375" indent="-171450">
              <a:buFont typeface="Calibri" pitchFamily="34" charset="0"/>
              <a:buChar char="‒"/>
            </a:pPr>
            <a:r>
              <a:rPr lang="ru-RU" sz="2200" dirty="0" smtClean="0">
                <a:latin typeface="Calibri" pitchFamily="34" charset="0"/>
                <a:cs typeface="Calibri" pitchFamily="34" charset="0"/>
              </a:rPr>
              <a:t>концентрације протеина у плазми</a:t>
            </a:r>
          </a:p>
          <a:p>
            <a:pPr marL="714375" indent="-171450">
              <a:buFont typeface="Calibri" pitchFamily="34" charset="0"/>
              <a:buChar char="‒"/>
            </a:pPr>
            <a:r>
              <a:rPr lang="ru-RU" sz="2200" dirty="0" smtClean="0">
                <a:latin typeface="Calibri" pitchFamily="34" charset="0"/>
                <a:cs typeface="Calibri" pitchFamily="34" charset="0"/>
              </a:rPr>
              <a:t>пропустљивости гломерула за протеине</a:t>
            </a:r>
          </a:p>
          <a:p>
            <a:pPr marL="714375" indent="-171450">
              <a:buFont typeface="Calibri" pitchFamily="34" charset="0"/>
              <a:buChar char="‒"/>
            </a:pPr>
            <a:r>
              <a:rPr lang="ru-RU" sz="2200" dirty="0" smtClean="0">
                <a:latin typeface="Calibri" pitchFamily="34" charset="0"/>
                <a:cs typeface="Calibri" pitchFamily="34" charset="0"/>
              </a:rPr>
              <a:t>могућности реапсорпције и излучивања протеина у тубулима</a:t>
            </a:r>
          </a:p>
          <a:p>
            <a:endParaRPr lang="ru-RU" sz="2200" dirty="0" smtClean="0">
              <a:latin typeface="Calibri" pitchFamily="34" charset="0"/>
              <a:cs typeface="Calibri" pitchFamily="34" charset="0"/>
            </a:endParaRPr>
          </a:p>
          <a:p>
            <a:endParaRPr lang="sr-Cyrl-RS" sz="2200" dirty="0" smtClean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490066"/>
          </a:xfrm>
        </p:spPr>
        <p:txBody>
          <a:bodyPr/>
          <a:lstStyle/>
          <a:p>
            <a:r>
              <a:rPr lang="sr-Cyrl-RS" sz="2800" dirty="0" smtClean="0">
                <a:latin typeface="Calibri" pitchFamily="34" charset="0"/>
                <a:cs typeface="Calibri" pitchFamily="34" charset="0"/>
              </a:rPr>
              <a:t>Протеинурија код спортиста</a:t>
            </a:r>
            <a:endParaRPr lang="en-US" sz="28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836712"/>
            <a:ext cx="8928992" cy="5832648"/>
          </a:xfrm>
        </p:spPr>
        <p:txBody>
          <a:bodyPr/>
          <a:lstStyle/>
          <a:p>
            <a:pPr>
              <a:buNone/>
            </a:pPr>
            <a:r>
              <a:rPr lang="ru-RU" sz="2200" dirty="0" smtClean="0">
                <a:latin typeface="Calibri" pitchFamily="34" charset="0"/>
                <a:cs typeface="Calibri" pitchFamily="34" charset="0"/>
              </a:rPr>
              <a:t>Фактори повезани 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са 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протеинуријом:</a:t>
            </a:r>
            <a:endParaRPr lang="ru-RU" sz="2200" dirty="0" smtClean="0">
              <a:latin typeface="Calibri" pitchFamily="34" charset="0"/>
              <a:cs typeface="Calibri" pitchFamily="34" charset="0"/>
            </a:endParaRPr>
          </a:p>
          <a:p>
            <a:r>
              <a:rPr lang="ru-RU" sz="2200" dirty="0" smtClean="0">
                <a:latin typeface="Calibri" pitchFamily="34" charset="0"/>
                <a:cs typeface="Calibri" pitchFamily="34" charset="0"/>
              </a:rPr>
              <a:t>Тип 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вежбања - трчање 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доводи до веће протеинурије него пливање или вожња 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бицикла;</a:t>
            </a:r>
            <a:endParaRPr lang="ru-RU" sz="2200" dirty="0" smtClean="0">
              <a:latin typeface="Calibri" pitchFamily="34" charset="0"/>
              <a:cs typeface="Calibri" pitchFamily="34" charset="0"/>
            </a:endParaRPr>
          </a:p>
          <a:p>
            <a:r>
              <a:rPr lang="ru-RU" sz="2200" dirty="0" smtClean="0">
                <a:latin typeface="Calibri" pitchFamily="34" charset="0"/>
                <a:cs typeface="Calibri" pitchFamily="34" charset="0"/>
              </a:rPr>
              <a:t>Интензитет 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вежбања - висок 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интензитет вежбања доводи до знатније 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протеинурије;</a:t>
            </a:r>
            <a:endParaRPr lang="ru-RU" sz="2200" dirty="0" smtClean="0">
              <a:latin typeface="Calibri" pitchFamily="34" charset="0"/>
              <a:cs typeface="Calibri" pitchFamily="34" charset="0"/>
            </a:endParaRPr>
          </a:p>
          <a:p>
            <a:r>
              <a:rPr lang="ru-RU" sz="2200" dirty="0" smtClean="0">
                <a:latin typeface="Calibri" pitchFamily="34" charset="0"/>
                <a:cs typeface="Calibri" pitchFamily="34" charset="0"/>
              </a:rPr>
              <a:t>Тренинг, тачније редовно тренирање утиче на смањење протеинурије, на истом 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интензитету;</a:t>
            </a:r>
            <a:endParaRPr lang="ru-RU" sz="2200" dirty="0" smtClean="0">
              <a:latin typeface="Calibri" pitchFamily="34" charset="0"/>
              <a:cs typeface="Calibri" pitchFamily="34" charset="0"/>
            </a:endParaRPr>
          </a:p>
          <a:p>
            <a:r>
              <a:rPr lang="ru-RU" sz="2200" dirty="0" smtClean="0">
                <a:latin typeface="Calibri" pitchFamily="34" charset="0"/>
                <a:cs typeface="Calibri" pitchFamily="34" charset="0"/>
              </a:rPr>
              <a:t>Генетска 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предиспозиција - протеинурија 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након 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вежбања се 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разликује код монозиготних и дизиготних 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близнаца;</a:t>
            </a:r>
            <a:endParaRPr lang="ru-RU" sz="2200" dirty="0" smtClean="0">
              <a:latin typeface="Calibri" pitchFamily="34" charset="0"/>
              <a:cs typeface="Calibri" pitchFamily="34" charset="0"/>
            </a:endParaRPr>
          </a:p>
          <a:p>
            <a:r>
              <a:rPr lang="ru-RU" sz="2200" dirty="0" smtClean="0">
                <a:latin typeface="Calibri" pitchFamily="34" charset="0"/>
                <a:cs typeface="Calibri" pitchFamily="34" charset="0"/>
              </a:rPr>
              <a:t>Метаболичка 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ацидоза - ацидоза 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може да изазове повећање гломеруларне 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пропустљивости;</a:t>
            </a:r>
            <a:endParaRPr lang="ru-RU" sz="2200" dirty="0" smtClean="0">
              <a:latin typeface="Calibri" pitchFamily="34" charset="0"/>
              <a:cs typeface="Calibri" pitchFamily="34" charset="0"/>
            </a:endParaRPr>
          </a:p>
          <a:p>
            <a:r>
              <a:rPr lang="ru-RU" sz="2200" dirty="0" smtClean="0">
                <a:latin typeface="Calibri" pitchFamily="34" charset="0"/>
                <a:cs typeface="Calibri" pitchFamily="34" charset="0"/>
              </a:rPr>
              <a:t>Разна бубрежна стања (бубрежна хипоксија, ренална вазоконстрикција, повећано лучење ренина, смањење негативног набоја гломеруларне мембране).</a:t>
            </a:r>
          </a:p>
          <a:p>
            <a:endParaRPr lang="ru-RU" sz="2200" dirty="0" smtClean="0">
              <a:latin typeface="Calibri" pitchFamily="34" charset="0"/>
              <a:cs typeface="Calibri" pitchFamily="34" charset="0"/>
            </a:endParaRPr>
          </a:p>
          <a:p>
            <a:endParaRPr lang="sr-Cyrl-RS" sz="2200" dirty="0" smtClean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/>
          <a:lstStyle/>
          <a:p>
            <a:r>
              <a:rPr lang="sr-Cyrl-RS" sz="2800" dirty="0" smtClean="0">
                <a:latin typeface="Calibri" pitchFamily="34" charset="0"/>
                <a:cs typeface="Calibri" pitchFamily="34" charset="0"/>
              </a:rPr>
              <a:t>Промет протеина у организму</a:t>
            </a:r>
            <a:endParaRPr lang="en-US" sz="28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836712"/>
            <a:ext cx="8928992" cy="5832648"/>
          </a:xfrm>
        </p:spPr>
        <p:txBody>
          <a:bodyPr/>
          <a:lstStyle/>
          <a:p>
            <a:endParaRPr lang="sr-Cyrl-RS" sz="1200" b="1" dirty="0" smtClean="0"/>
          </a:p>
          <a:p>
            <a:endParaRPr lang="sr-Cyrl-RS" sz="1200" b="1" dirty="0" smtClean="0"/>
          </a:p>
          <a:p>
            <a:r>
              <a:rPr lang="sr-Cyrl-RS" sz="2200" b="1" dirty="0" smtClean="0">
                <a:latin typeface="Calibri" pitchFamily="34" charset="0"/>
                <a:cs typeface="Calibri" pitchFamily="34" charset="0"/>
              </a:rPr>
              <a:t>Промет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 (енгл. </a:t>
            </a:r>
            <a:r>
              <a:rPr lang="en-US" sz="2200" i="1" dirty="0" smtClean="0">
                <a:latin typeface="Calibri" pitchFamily="34" charset="0"/>
                <a:cs typeface="Calibri" pitchFamily="34" charset="0"/>
              </a:rPr>
              <a:t>turnover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) </a:t>
            </a:r>
            <a:r>
              <a:rPr lang="sr-Cyrl-RS" sz="2200" b="1" dirty="0" smtClean="0">
                <a:latin typeface="Calibri" pitchFamily="34" charset="0"/>
                <a:cs typeface="Calibri" pitchFamily="34" charset="0"/>
              </a:rPr>
              <a:t>протеина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 у огранизму се дефинише као скуп сталних процеса у ћелијама који обухватају </a:t>
            </a:r>
            <a:r>
              <a:rPr lang="sr-Cyrl-RS" sz="2200" b="1" dirty="0" smtClean="0">
                <a:latin typeface="Calibri" pitchFamily="34" charset="0"/>
                <a:cs typeface="Calibri" pitchFamily="34" charset="0"/>
              </a:rPr>
              <a:t>синтезу протеина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 (аминокиселине се користе за синтезу пептида и протеина) и </a:t>
            </a:r>
            <a:r>
              <a:rPr lang="sr-Cyrl-RS" sz="2200" b="1" dirty="0" smtClean="0">
                <a:latin typeface="Calibri" pitchFamily="34" charset="0"/>
                <a:cs typeface="Calibri" pitchFamily="34" charset="0"/>
              </a:rPr>
              <a:t>разградњу протеина 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(разлагање постојећих протеина и пептида до аминокиселина), уз контролу квалитета и квантитета протеина;</a:t>
            </a:r>
          </a:p>
          <a:p>
            <a:endParaRPr lang="sr-Cyrl-RS" sz="1200" dirty="0" smtClean="0">
              <a:latin typeface="Calibri" pitchFamily="34" charset="0"/>
              <a:cs typeface="Calibri" pitchFamily="34" charset="0"/>
            </a:endParaRPr>
          </a:p>
          <a:p>
            <a:r>
              <a:rPr lang="sr-Cyrl-RS" sz="2200" b="1" dirty="0" smtClean="0">
                <a:latin typeface="Calibri" pitchFamily="34" charset="0"/>
                <a:cs typeface="Calibri" pitchFamily="34" charset="0"/>
              </a:rPr>
              <a:t>Неуједначеност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 између синтезе протеина скелетних мишића и њихове разградње може да изазове </a:t>
            </a:r>
            <a:r>
              <a:rPr lang="sr-Cyrl-RS" sz="2200" b="1" dirty="0" smtClean="0">
                <a:latin typeface="Calibri" pitchFamily="34" charset="0"/>
                <a:cs typeface="Calibri" pitchFamily="34" charset="0"/>
              </a:rPr>
              <a:t>прираст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/</a:t>
            </a:r>
            <a:r>
              <a:rPr lang="sr-Cyrl-RS" sz="2200" b="1" dirty="0" smtClean="0">
                <a:latin typeface="Calibri" pitchFamily="34" charset="0"/>
                <a:cs typeface="Calibri" pitchFamily="34" charset="0"/>
              </a:rPr>
              <a:t>хипертрофију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 мишића (физичка активност уз адекватну исхрану) или </a:t>
            </a:r>
            <a:r>
              <a:rPr lang="sr-Cyrl-RS" sz="2200" b="1" dirty="0" smtClean="0">
                <a:latin typeface="Calibri" pitchFamily="34" charset="0"/>
                <a:cs typeface="Calibri" pitchFamily="34" charset="0"/>
              </a:rPr>
              <a:t>губитак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/</a:t>
            </a:r>
            <a:r>
              <a:rPr lang="sr-Cyrl-RS" sz="2200" b="1" dirty="0" smtClean="0">
                <a:latin typeface="Calibri" pitchFamily="34" charset="0"/>
                <a:cs typeface="Calibri" pitchFamily="34" charset="0"/>
              </a:rPr>
              <a:t>атрофију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 мишића (саркопенија, неактивност, малнутриција);</a:t>
            </a:r>
          </a:p>
          <a:p>
            <a:endParaRPr lang="sr-Cyrl-RS" sz="1200" dirty="0" smtClean="0">
              <a:latin typeface="Calibri" pitchFamily="34" charset="0"/>
              <a:cs typeface="Calibri" pitchFamily="34" charset="0"/>
            </a:endParaRPr>
          </a:p>
          <a:p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Имајући у виду да протеини скелетних мишића чине половину протеина у организму, њихов губитак представља значајан проблем.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/>
          <a:lstStyle/>
          <a:p>
            <a:r>
              <a:rPr lang="sr-Cyrl-RS" sz="2800" dirty="0" smtClean="0">
                <a:latin typeface="Calibri" pitchFamily="34" charset="0"/>
                <a:cs typeface="Calibri" pitchFamily="34" charset="0"/>
              </a:rPr>
              <a:t>Промет протеина у организму</a:t>
            </a:r>
            <a:endParaRPr lang="en-US" sz="28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1150" y="787400"/>
            <a:ext cx="8521700" cy="528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/>
          <a:lstStyle/>
          <a:p>
            <a:r>
              <a:rPr lang="sr-Cyrl-RS" sz="2800" dirty="0" smtClean="0">
                <a:latin typeface="Calibri" pitchFamily="34" charset="0"/>
                <a:cs typeface="Calibri" pitchFamily="34" charset="0"/>
              </a:rPr>
              <a:t>Потребе за уносом протеина</a:t>
            </a:r>
            <a:endParaRPr lang="en-US" sz="28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836712"/>
            <a:ext cx="8928992" cy="5832648"/>
          </a:xfrm>
        </p:spPr>
        <p:txBody>
          <a:bodyPr/>
          <a:lstStyle/>
          <a:p>
            <a:endParaRPr lang="sr-Cyrl-RS" sz="1200" b="1" dirty="0" smtClean="0">
              <a:latin typeface="Calibri" pitchFamily="34" charset="0"/>
              <a:cs typeface="Calibri" pitchFamily="34" charset="0"/>
            </a:endParaRPr>
          </a:p>
          <a:p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Препоручени у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нос протеина за професионалне спортисте је </a:t>
            </a:r>
            <a:r>
              <a:rPr lang="sr-Cyrl-RS" sz="2200" b="1" dirty="0" smtClean="0">
                <a:latin typeface="Calibri" pitchFamily="34" charset="0"/>
                <a:cs typeface="Calibri" pitchFamily="34" charset="0"/>
              </a:rPr>
              <a:t>1,5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 или </a:t>
            </a:r>
            <a:r>
              <a:rPr lang="sr-Cyrl-RS" sz="2200" b="1" dirty="0" smtClean="0">
                <a:latin typeface="Calibri" pitchFamily="34" charset="0"/>
                <a:cs typeface="Calibri" pitchFamily="34" charset="0"/>
              </a:rPr>
              <a:t>2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2200" b="1" dirty="0" smtClean="0">
                <a:latin typeface="Calibri" pitchFamily="34" charset="0"/>
                <a:cs typeface="Calibri" pitchFamily="34" charset="0"/>
              </a:rPr>
              <a:t>пута већи 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у односу на просек у осталој популацији (0,8 </a:t>
            </a:r>
            <a:r>
              <a:rPr lang="en-US" sz="2200" dirty="0" smtClean="0">
                <a:latin typeface="Calibri" pitchFamily="34" charset="0"/>
                <a:cs typeface="Calibri" pitchFamily="34" charset="0"/>
              </a:rPr>
              <a:t>g/kg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 телесне масе), и износи од </a:t>
            </a:r>
            <a:r>
              <a:rPr lang="sr-Cyrl-RS" sz="2200" b="1" dirty="0" smtClean="0">
                <a:latin typeface="Calibri" pitchFamily="34" charset="0"/>
                <a:cs typeface="Calibri" pitchFamily="34" charset="0"/>
              </a:rPr>
              <a:t>1,3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 до </a:t>
            </a:r>
            <a:r>
              <a:rPr lang="sr-Cyrl-RS" sz="2200" b="1" dirty="0" smtClean="0">
                <a:latin typeface="Calibri" pitchFamily="34" charset="0"/>
                <a:cs typeface="Calibri" pitchFamily="34" charset="0"/>
              </a:rPr>
              <a:t>2 </a:t>
            </a:r>
            <a:r>
              <a:rPr lang="en-US" sz="2200" b="1" dirty="0" smtClean="0">
                <a:latin typeface="Calibri" pitchFamily="34" charset="0"/>
                <a:cs typeface="Calibri" pitchFamily="34" charset="0"/>
              </a:rPr>
              <a:t>g </a:t>
            </a:r>
            <a:r>
              <a:rPr lang="sr-Cyrl-RS" sz="2200" b="1" dirty="0" smtClean="0">
                <a:latin typeface="Calibri" pitchFamily="34" charset="0"/>
                <a:cs typeface="Calibri" pitchFamily="34" charset="0"/>
              </a:rPr>
              <a:t>по килограму телесне масе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;</a:t>
            </a:r>
          </a:p>
          <a:p>
            <a:endParaRPr lang="sr-Cyrl-RS" sz="2200" dirty="0" smtClean="0">
              <a:latin typeface="Calibri" pitchFamily="34" charset="0"/>
              <a:cs typeface="Calibri" pitchFamily="34" charset="0"/>
            </a:endParaRPr>
          </a:p>
          <a:p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Смањен унос протеина и последична малнутриција имају за последицу успорено повећање мишићне масе и успорен опоравак након тренирања;</a:t>
            </a:r>
          </a:p>
          <a:p>
            <a:endParaRPr lang="sr-Cyrl-RS" sz="2200" dirty="0" smtClean="0">
              <a:latin typeface="Calibri" pitchFamily="34" charset="0"/>
              <a:cs typeface="Calibri" pitchFamily="34" charset="0"/>
            </a:endParaRPr>
          </a:p>
          <a:p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Посебан значај се даје протеинима са високим садржајем есенцијалних аминокиселина – аминокиселине које се не ситетишу у организму (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фенилаланин, валин, треонин, триптофан, метионон, леуцин, изолеуцин, лизин и 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хистидин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).</a:t>
            </a:r>
          </a:p>
          <a:p>
            <a:endParaRPr lang="sr-Cyrl-RS" sz="2200" dirty="0" smtClean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490066"/>
          </a:xfrm>
        </p:spPr>
        <p:txBody>
          <a:bodyPr/>
          <a:lstStyle/>
          <a:p>
            <a:r>
              <a:rPr lang="sr-Cyrl-RS" sz="2800" dirty="0" smtClean="0">
                <a:latin typeface="Calibri" pitchFamily="34" charset="0"/>
                <a:cs typeface="Calibri" pitchFamily="34" charset="0"/>
              </a:rPr>
              <a:t>Потребе за уносом протеина</a:t>
            </a:r>
            <a:endParaRPr lang="en-US" sz="28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836712"/>
            <a:ext cx="8928992" cy="5832648"/>
          </a:xfrm>
        </p:spPr>
        <p:txBody>
          <a:bodyPr/>
          <a:lstStyle/>
          <a:p>
            <a:endParaRPr lang="sr-Cyrl-RS" sz="1200" b="1" dirty="0" smtClean="0">
              <a:latin typeface="Calibri" pitchFamily="34" charset="0"/>
              <a:cs typeface="Calibri" pitchFamily="34" charset="0"/>
            </a:endParaRPr>
          </a:p>
          <a:p>
            <a:r>
              <a:rPr lang="ru-RU" sz="2200" dirty="0" smtClean="0">
                <a:latin typeface="Calibri" pitchFamily="34" charset="0"/>
                <a:cs typeface="Calibri" pitchFamily="34" charset="0"/>
              </a:rPr>
              <a:t>У зависности од тога да ли одређена намирница садржи есенцијалне амино-киселине, сврставамо је међу намирнице које имају </a:t>
            </a:r>
            <a:r>
              <a:rPr lang="ru-RU" sz="2200" b="1" dirty="0" smtClean="0">
                <a:latin typeface="Calibri" pitchFamily="34" charset="0"/>
                <a:cs typeface="Calibri" pitchFamily="34" charset="0"/>
              </a:rPr>
              <a:t>потпуне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 (комплетне) </a:t>
            </a:r>
            <a:r>
              <a:rPr lang="ru-RU" sz="2200" b="1" dirty="0" smtClean="0">
                <a:latin typeface="Calibri" pitchFamily="34" charset="0"/>
                <a:cs typeface="Calibri" pitchFamily="34" charset="0"/>
              </a:rPr>
              <a:t>протеине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 (</a:t>
            </a:r>
            <a:r>
              <a:rPr lang="ru-RU" sz="2200" b="1" u="sng" dirty="0" smtClean="0">
                <a:latin typeface="Calibri" pitchFamily="34" charset="0"/>
                <a:cs typeface="Calibri" pitchFamily="34" charset="0"/>
              </a:rPr>
              <a:t>месо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, </a:t>
            </a:r>
            <a:r>
              <a:rPr lang="ru-RU" sz="2200" b="1" u="sng" dirty="0" smtClean="0">
                <a:latin typeface="Calibri" pitchFamily="34" charset="0"/>
                <a:cs typeface="Calibri" pitchFamily="34" charset="0"/>
              </a:rPr>
              <a:t>млеко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, </a:t>
            </a:r>
            <a:r>
              <a:rPr lang="ru-RU" sz="2200" b="1" u="sng" dirty="0" smtClean="0">
                <a:latin typeface="Calibri" pitchFamily="34" charset="0"/>
                <a:cs typeface="Calibri" pitchFamily="34" charset="0"/>
              </a:rPr>
              <a:t>јаја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...), </a:t>
            </a:r>
            <a:r>
              <a:rPr lang="ru-RU" sz="2200" b="1" dirty="0" smtClean="0">
                <a:latin typeface="Calibri" pitchFamily="34" charset="0"/>
                <a:cs typeface="Calibri" pitchFamily="34" charset="0"/>
              </a:rPr>
              <a:t>делимично непотпуне 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(</a:t>
            </a:r>
            <a:r>
              <a:rPr lang="ru-RU" sz="2200" b="1" u="sng" dirty="0" smtClean="0">
                <a:latin typeface="Calibri" pitchFamily="34" charset="0"/>
                <a:cs typeface="Calibri" pitchFamily="34" charset="0"/>
              </a:rPr>
              <a:t>сочиво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, </a:t>
            </a:r>
            <a:r>
              <a:rPr lang="ru-RU" sz="2200" b="1" u="sng" dirty="0" smtClean="0">
                <a:latin typeface="Calibri" pitchFamily="34" charset="0"/>
                <a:cs typeface="Calibri" pitchFamily="34" charset="0"/>
              </a:rPr>
              <a:t>пасуљ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 и друго </a:t>
            </a:r>
            <a:r>
              <a:rPr lang="ru-RU" sz="2200" b="1" u="sng" dirty="0" smtClean="0">
                <a:latin typeface="Calibri" pitchFamily="34" charset="0"/>
                <a:cs typeface="Calibri" pitchFamily="34" charset="0"/>
              </a:rPr>
              <a:t>махунасто поврће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, </a:t>
            </a:r>
            <a:r>
              <a:rPr lang="ru-RU" sz="2200" b="1" u="sng" dirty="0" smtClean="0">
                <a:latin typeface="Calibri" pitchFamily="34" charset="0"/>
                <a:cs typeface="Calibri" pitchFamily="34" charset="0"/>
              </a:rPr>
              <a:t>коштуњави плодови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) и </a:t>
            </a:r>
            <a:r>
              <a:rPr lang="ru-RU" sz="2200" b="1" dirty="0" smtClean="0">
                <a:latin typeface="Calibri" pitchFamily="34" charset="0"/>
                <a:cs typeface="Calibri" pitchFamily="34" charset="0"/>
              </a:rPr>
              <a:t>непотпуне протеине 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(</a:t>
            </a:r>
            <a:r>
              <a:rPr lang="ru-RU" sz="2200" b="1" u="sng" dirty="0" smtClean="0">
                <a:latin typeface="Calibri" pitchFamily="34" charset="0"/>
                <a:cs typeface="Calibri" pitchFamily="34" charset="0"/>
              </a:rPr>
              <a:t>житарице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);</a:t>
            </a:r>
          </a:p>
          <a:p>
            <a:endParaRPr lang="ru-RU" sz="2200" dirty="0" smtClean="0">
              <a:latin typeface="Calibri" pitchFamily="34" charset="0"/>
              <a:cs typeface="Calibri" pitchFamily="34" charset="0"/>
            </a:endParaRPr>
          </a:p>
          <a:p>
            <a:r>
              <a:rPr lang="ru-RU" sz="2200" dirty="0" smtClean="0">
                <a:latin typeface="Calibri" pitchFamily="34" charset="0"/>
                <a:cs typeface="Calibri" pitchFamily="34" charset="0"/>
              </a:rPr>
              <a:t>Комплетни протеини имају све есенцијалне киселине у свом саставу, имају правилан однос аминокиселина, помажу у одржавању азотног баланса, неопходни су за раст и развој ткива и </a:t>
            </a:r>
            <a:r>
              <a:rPr lang="ru-RU" sz="2200" b="1" dirty="0" smtClean="0">
                <a:latin typeface="Calibri" pitchFamily="34" charset="0"/>
                <a:cs typeface="Calibri" pitchFamily="34" charset="0"/>
              </a:rPr>
              <a:t>најчешће потичу из животињских </a:t>
            </a:r>
            <a:r>
              <a:rPr lang="ru-RU" sz="2200" b="1" dirty="0" smtClean="0">
                <a:latin typeface="Calibri" pitchFamily="34" charset="0"/>
                <a:cs typeface="Calibri" pitchFamily="34" charset="0"/>
              </a:rPr>
              <a:t>производа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; </a:t>
            </a:r>
          </a:p>
          <a:p>
            <a:endParaRPr lang="ru-RU" sz="2200" dirty="0" smtClean="0">
              <a:latin typeface="Calibri" pitchFamily="34" charset="0"/>
              <a:cs typeface="Calibri" pitchFamily="34" charset="0"/>
            </a:endParaRPr>
          </a:p>
          <a:p>
            <a:r>
              <a:rPr lang="ru-RU" sz="2200" dirty="0" smtClean="0">
                <a:latin typeface="Calibri" pitchFamily="34" charset="0"/>
                <a:cs typeface="Calibri" pitchFamily="34" charset="0"/>
              </a:rPr>
              <a:t>Некомплетним 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протеинима недостаје једна или више есенцијалних амино-киселина. Њихов дуготрајан унос доводи до неухрањености и </a:t>
            </a:r>
            <a:r>
              <a:rPr lang="ru-RU" sz="2200" b="1" dirty="0" smtClean="0">
                <a:latin typeface="Calibri" pitchFamily="34" charset="0"/>
                <a:cs typeface="Calibri" pitchFamily="34" charset="0"/>
              </a:rPr>
              <a:t>углавном потичу из намирница биљног порекла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.</a:t>
            </a:r>
            <a:endParaRPr lang="sr-Cyrl-RS" sz="2200" dirty="0" smtClean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490066"/>
          </a:xfrm>
        </p:spPr>
        <p:txBody>
          <a:bodyPr/>
          <a:lstStyle/>
          <a:p>
            <a:r>
              <a:rPr lang="sr-Cyrl-RS" sz="2800" dirty="0" smtClean="0">
                <a:latin typeface="Calibri" pitchFamily="34" charset="0"/>
                <a:cs typeface="Calibri" pitchFamily="34" charset="0"/>
              </a:rPr>
              <a:t>Одреднице за унос протеина</a:t>
            </a:r>
            <a:endParaRPr lang="en-US" sz="28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836712"/>
            <a:ext cx="8928992" cy="5832648"/>
          </a:xfrm>
        </p:spPr>
        <p:txBody>
          <a:bodyPr/>
          <a:lstStyle/>
          <a:p>
            <a:endParaRPr lang="sr-Cyrl-RS" sz="1200" b="1" dirty="0" smtClean="0">
              <a:latin typeface="Calibri" pitchFamily="34" charset="0"/>
              <a:cs typeface="Calibri" pitchFamily="34" charset="0"/>
            </a:endParaRPr>
          </a:p>
          <a:p>
            <a:r>
              <a:rPr lang="sr-Cyrl-RS" sz="2400" b="1" u="sng" dirty="0" smtClean="0">
                <a:latin typeface="Calibri" pitchFamily="34" charset="0"/>
                <a:cs typeface="Calibri" pitchFamily="34" charset="0"/>
              </a:rPr>
              <a:t>количина </a:t>
            </a:r>
            <a:r>
              <a:rPr lang="sr-Cyrl-RS" sz="2400" b="1" u="sng" dirty="0" smtClean="0">
                <a:latin typeface="Calibri" pitchFamily="34" charset="0"/>
                <a:cs typeface="Calibri" pitchFamily="34" charset="0"/>
              </a:rPr>
              <a:t>протеина</a:t>
            </a:r>
            <a:r>
              <a:rPr lang="sr-Cyrl-RS" sz="2400" dirty="0" smtClean="0">
                <a:latin typeface="Calibri" pitchFamily="34" charset="0"/>
                <a:cs typeface="Calibri" pitchFamily="34" charset="0"/>
              </a:rPr>
              <a:t>,</a:t>
            </a:r>
          </a:p>
          <a:p>
            <a:r>
              <a:rPr lang="sr-Cyrl-RS" sz="2400" b="1" u="sng" dirty="0" smtClean="0">
                <a:latin typeface="Calibri" pitchFamily="34" charset="0"/>
                <a:cs typeface="Calibri" pitchFamily="34" charset="0"/>
              </a:rPr>
              <a:t>тип протеина</a:t>
            </a:r>
            <a:r>
              <a:rPr lang="sr-Cyrl-RS" sz="2400" dirty="0" smtClean="0">
                <a:latin typeface="Calibri" pitchFamily="34" charset="0"/>
                <a:cs typeface="Calibri" pitchFamily="34" charset="0"/>
              </a:rPr>
              <a:t>,</a:t>
            </a:r>
          </a:p>
          <a:p>
            <a:r>
              <a:rPr lang="sr-Cyrl-RS" sz="2400" b="1" u="sng" dirty="0" smtClean="0">
                <a:latin typeface="Calibri" pitchFamily="34" charset="0"/>
                <a:cs typeface="Calibri" pitchFamily="34" charset="0"/>
              </a:rPr>
              <a:t>време уноса протеина </a:t>
            </a:r>
            <a:r>
              <a:rPr lang="sr-Cyrl-RS" sz="2400" dirty="0" smtClean="0">
                <a:latin typeface="Calibri" pitchFamily="34" charset="0"/>
                <a:cs typeface="Calibri" pitchFamily="34" charset="0"/>
              </a:rPr>
              <a:t>и</a:t>
            </a:r>
          </a:p>
          <a:p>
            <a:r>
              <a:rPr lang="ru-RU" sz="2400" b="1" u="sng" dirty="0" smtClean="0">
                <a:latin typeface="Calibri" pitchFamily="34" charset="0"/>
                <a:cs typeface="Calibri" pitchFamily="34" charset="0"/>
              </a:rPr>
              <a:t>унос угљених хидрата </a:t>
            </a:r>
            <a:r>
              <a:rPr lang="ru-RU" sz="2400" b="1" u="sng" dirty="0" smtClean="0">
                <a:latin typeface="Calibri" pitchFamily="34" charset="0"/>
                <a:cs typeface="Calibri" pitchFamily="34" charset="0"/>
              </a:rPr>
              <a:t>заједно </a:t>
            </a:r>
            <a:r>
              <a:rPr lang="ru-RU" sz="2400" b="1" u="sng" dirty="0" smtClean="0">
                <a:latin typeface="Calibri" pitchFamily="34" charset="0"/>
                <a:cs typeface="Calibri" pitchFamily="34" charset="0"/>
              </a:rPr>
              <a:t>с протеинима</a:t>
            </a:r>
            <a:r>
              <a:rPr lang="ru-RU" sz="2400" dirty="0" smtClean="0">
                <a:latin typeface="Calibri" pitchFamily="34" charset="0"/>
                <a:cs typeface="Calibri" pitchFamily="34" charset="0"/>
              </a:rPr>
              <a:t>.</a:t>
            </a:r>
          </a:p>
          <a:p>
            <a:endParaRPr lang="ru-RU" sz="2400" dirty="0" smtClean="0">
              <a:latin typeface="Calibri" pitchFamily="34" charset="0"/>
              <a:cs typeface="Calibri" pitchFamily="34" charset="0"/>
            </a:endParaRPr>
          </a:p>
          <a:p>
            <a:r>
              <a:rPr lang="ru-RU" sz="2400" dirty="0" smtClean="0">
                <a:latin typeface="Calibri" pitchFamily="34" charset="0"/>
                <a:cs typeface="Calibri" pitchFamily="34" charset="0"/>
              </a:rPr>
              <a:t>Пошто протеини формирају најважнију компоненту мишића, постоји хипотеза да повећање протеина у исхрани доводи до стимулисања мишићног развоја</a:t>
            </a:r>
            <a:r>
              <a:rPr lang="ru-RU" sz="2400" dirty="0" smtClean="0">
                <a:latin typeface="Calibri" pitchFamily="34" charset="0"/>
                <a:cs typeface="Calibri" pitchFamily="34" charset="0"/>
              </a:rPr>
              <a:t>.</a:t>
            </a:r>
          </a:p>
          <a:p>
            <a:endParaRPr lang="ru-RU" sz="1000" dirty="0" smtClean="0">
              <a:latin typeface="Calibri" pitchFamily="34" charset="0"/>
              <a:cs typeface="Calibri" pitchFamily="34" charset="0"/>
            </a:endParaRPr>
          </a:p>
          <a:p>
            <a:r>
              <a:rPr lang="ru-RU" sz="2400" dirty="0" smtClean="0">
                <a:latin typeface="Calibri" pitchFamily="34" charset="0"/>
                <a:cs typeface="Calibri" pitchFamily="34" charset="0"/>
              </a:rPr>
              <a:t>Физичка активност, то јест вежбање ипак представља најважнији фактор који стимулише синтезу мишићних протеина, а правилна исхрана само помаже у целом процесу.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490066"/>
          </a:xfrm>
        </p:spPr>
        <p:txBody>
          <a:bodyPr/>
          <a:lstStyle/>
          <a:p>
            <a:r>
              <a:rPr lang="sr-Cyrl-RS" sz="2800" dirty="0" smtClean="0">
                <a:latin typeface="Calibri" pitchFamily="34" charset="0"/>
                <a:cs typeface="Calibri" pitchFamily="34" charset="0"/>
              </a:rPr>
              <a:t>Одреднице за унос протеина</a:t>
            </a:r>
            <a:endParaRPr lang="en-US" sz="28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836712"/>
            <a:ext cx="8928992" cy="5832648"/>
          </a:xfrm>
        </p:spPr>
        <p:txBody>
          <a:bodyPr/>
          <a:lstStyle/>
          <a:p>
            <a:endParaRPr lang="ru-RU" sz="2200" dirty="0" smtClean="0">
              <a:latin typeface="Calibri" pitchFamily="34" charset="0"/>
              <a:cs typeface="Calibri" pitchFamily="34" charset="0"/>
            </a:endParaRPr>
          </a:p>
          <a:p>
            <a:r>
              <a:rPr lang="ru-RU" sz="2200" dirty="0" smtClean="0">
                <a:latin typeface="Calibri" pitchFamily="34" charset="0"/>
                <a:cs typeface="Calibri" pitchFamily="34" charset="0"/>
              </a:rPr>
              <a:t>Спортисти често конзумирају 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велику количину протеина, премашујући концентрацију од 2 до 3 g по килограму телесне масе дневно, с идејом да ће повећати масу тренингом 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снаге?!</a:t>
            </a:r>
          </a:p>
          <a:p>
            <a:endParaRPr lang="ru-RU" sz="2200" dirty="0" smtClean="0">
              <a:latin typeface="Calibri" pitchFamily="34" charset="0"/>
              <a:cs typeface="Calibri" pitchFamily="34" charset="0"/>
            </a:endParaRPr>
          </a:p>
          <a:p>
            <a:r>
              <a:rPr lang="ru-RU" sz="2200" b="1" u="sng" dirty="0" smtClean="0">
                <a:latin typeface="Calibri" pitchFamily="34" charset="0"/>
                <a:cs typeface="Calibri" pitchFamily="34" charset="0"/>
              </a:rPr>
              <a:t>Висок </a:t>
            </a:r>
            <a:r>
              <a:rPr lang="ru-RU" sz="2200" b="1" u="sng" dirty="0" smtClean="0">
                <a:latin typeface="Calibri" pitchFamily="34" charset="0"/>
                <a:cs typeface="Calibri" pitchFamily="34" charset="0"/>
              </a:rPr>
              <a:t>унос протеина у циљу постизања јаче мишићне масе није утемељен у релевантној научној литератури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. </a:t>
            </a:r>
            <a:endParaRPr lang="ru-RU" sz="2200" dirty="0" smtClean="0">
              <a:latin typeface="Calibri" pitchFamily="34" charset="0"/>
              <a:cs typeface="Calibri" pitchFamily="34" charset="0"/>
            </a:endParaRPr>
          </a:p>
          <a:p>
            <a:endParaRPr lang="ru-RU" sz="2200" dirty="0" smtClean="0">
              <a:latin typeface="Calibri" pitchFamily="34" charset="0"/>
              <a:cs typeface="Calibri" pitchFamily="34" charset="0"/>
            </a:endParaRPr>
          </a:p>
          <a:p>
            <a:r>
              <a:rPr lang="ru-RU" sz="2200" dirty="0" smtClean="0">
                <a:latin typeface="Calibri" pitchFamily="34" charset="0"/>
                <a:cs typeface="Calibri" pitchFamily="34" charset="0"/>
              </a:rPr>
              <a:t>Вишак унетих протеина користи се за енергетски метаболизам (након деаминације), или се рециклира у масти и депонује у телу. </a:t>
            </a:r>
            <a:endParaRPr lang="ru-RU" sz="2200" dirty="0" smtClean="0">
              <a:latin typeface="Calibri" pitchFamily="34" charset="0"/>
              <a:cs typeface="Calibri" pitchFamily="34" charset="0"/>
            </a:endParaRPr>
          </a:p>
          <a:p>
            <a:endParaRPr lang="ru-RU" sz="2200" dirty="0" smtClean="0">
              <a:latin typeface="Calibri" pitchFamily="34" charset="0"/>
              <a:cs typeface="Calibri" pitchFamily="34" charset="0"/>
            </a:endParaRPr>
          </a:p>
          <a:p>
            <a:r>
              <a:rPr lang="ru-RU" sz="2200" dirty="0" smtClean="0">
                <a:latin typeface="Calibri" pitchFamily="34" charset="0"/>
                <a:cs typeface="Calibri" pitchFamily="34" charset="0"/>
              </a:rPr>
              <a:t>Нежељена 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дејства доводе до угрожавања бубрежних и јетриних функција услед елиминације уреје и других продуката метаболизма азота.</a:t>
            </a:r>
            <a:endParaRPr lang="sr-Cyrl-RS" sz="2200" dirty="0" smtClean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932</TotalTime>
  <Words>2761</Words>
  <Application>Microsoft Office PowerPoint</Application>
  <PresentationFormat>On-screen Show (4:3)</PresentationFormat>
  <Paragraphs>277</Paragraphs>
  <Slides>36</Slides>
  <Notes>26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Theme1</vt:lpstr>
      <vt:lpstr>Аминокиселине и протеини као суплементи у спорту</vt:lpstr>
      <vt:lpstr>Slide 2</vt:lpstr>
      <vt:lpstr>Учесталост употребе појединих суплемената у спорту</vt:lpstr>
      <vt:lpstr>Промет протеина у организму</vt:lpstr>
      <vt:lpstr>Промет протеина у организму</vt:lpstr>
      <vt:lpstr>Потребе за уносом протеина</vt:lpstr>
      <vt:lpstr>Потребе за уносом протеина</vt:lpstr>
      <vt:lpstr>Одреднице за унос протеина</vt:lpstr>
      <vt:lpstr>Одреднице за унос протеина</vt:lpstr>
      <vt:lpstr>Slide 10</vt:lpstr>
      <vt:lpstr>Одреднице за унос протеина</vt:lpstr>
      <vt:lpstr>Протеини у исхрани пре тренинга</vt:lpstr>
      <vt:lpstr>Протеини у исхрани током тренинга</vt:lpstr>
      <vt:lpstr>Протеини у исхрани након тренинга</vt:lpstr>
      <vt:lpstr>Протеини у исхрани након тренинга</vt:lpstr>
      <vt:lpstr>Протеини у исхрани након тренинга</vt:lpstr>
      <vt:lpstr>Унос протеина пре спавања</vt:lpstr>
      <vt:lpstr>Анаболички ефекти протеина</vt:lpstr>
      <vt:lpstr>Комбиновани унос протеина и угљених хидрата</vt:lpstr>
      <vt:lpstr>АВСD класификација суплемената</vt:lpstr>
      <vt:lpstr>АВСD класификација суплемената</vt:lpstr>
      <vt:lpstr>АВСD класификација суплемената</vt:lpstr>
      <vt:lpstr>Извори протеина - млеко</vt:lpstr>
      <vt:lpstr>Извори протеина - млеко</vt:lpstr>
      <vt:lpstr>Извори протеина - јаја</vt:lpstr>
      <vt:lpstr>Извори протеина - месо</vt:lpstr>
      <vt:lpstr>Whey протеин</vt:lpstr>
      <vt:lpstr>Whey протеин</vt:lpstr>
      <vt:lpstr>Whey протеин</vt:lpstr>
      <vt:lpstr>Комбинована примена различитих протеина</vt:lpstr>
      <vt:lpstr>Различити начини припреме протеина</vt:lpstr>
      <vt:lpstr>Различити начини припреме протеина - филтрација</vt:lpstr>
      <vt:lpstr>Различити начини припреме протеина – хидролизовани протеини</vt:lpstr>
      <vt:lpstr>Дигестивни ензими у протеинима</vt:lpstr>
      <vt:lpstr>Протеинурија код спортиста</vt:lpstr>
      <vt:lpstr>Протеинурија код спортиста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Законски оквири употребе лекова и лековитих супстанци у спорту</dc:title>
  <dc:creator>Editor</dc:creator>
  <cp:lastModifiedBy>Editor</cp:lastModifiedBy>
  <cp:revision>62</cp:revision>
  <dcterms:created xsi:type="dcterms:W3CDTF">2018-09-28T11:29:07Z</dcterms:created>
  <dcterms:modified xsi:type="dcterms:W3CDTF">2018-11-15T13:25:08Z</dcterms:modified>
</cp:coreProperties>
</file>